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handoutMasterIdLst>
    <p:handoutMasterId r:id="rId39"/>
  </p:handoutMasterIdLst>
  <p:sldIdLst>
    <p:sldId id="313" r:id="rId2"/>
    <p:sldId id="256" r:id="rId3"/>
    <p:sldId id="314" r:id="rId4"/>
    <p:sldId id="257" r:id="rId5"/>
    <p:sldId id="258" r:id="rId6"/>
    <p:sldId id="259" r:id="rId7"/>
    <p:sldId id="289" r:id="rId8"/>
    <p:sldId id="261" r:id="rId9"/>
    <p:sldId id="284" r:id="rId10"/>
    <p:sldId id="283" r:id="rId11"/>
    <p:sldId id="282" r:id="rId12"/>
    <p:sldId id="291" r:id="rId13"/>
    <p:sldId id="309" r:id="rId14"/>
    <p:sldId id="300" r:id="rId15"/>
    <p:sldId id="310" r:id="rId16"/>
    <p:sldId id="326" r:id="rId17"/>
    <p:sldId id="315" r:id="rId18"/>
    <p:sldId id="316" r:id="rId19"/>
    <p:sldId id="312" r:id="rId20"/>
    <p:sldId id="318" r:id="rId21"/>
    <p:sldId id="319" r:id="rId22"/>
    <p:sldId id="325" r:id="rId23"/>
    <p:sldId id="311" r:id="rId24"/>
    <p:sldId id="264" r:id="rId25"/>
    <p:sldId id="327" r:id="rId26"/>
    <p:sldId id="328" r:id="rId27"/>
    <p:sldId id="317" r:id="rId28"/>
    <p:sldId id="320" r:id="rId29"/>
    <p:sldId id="321" r:id="rId30"/>
    <p:sldId id="301" r:id="rId31"/>
    <p:sldId id="268" r:id="rId32"/>
    <p:sldId id="302" r:id="rId33"/>
    <p:sldId id="266" r:id="rId34"/>
    <p:sldId id="322" r:id="rId35"/>
    <p:sldId id="324" r:id="rId36"/>
    <p:sldId id="280"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68607A3B-337F-4D35-87A2-F5927044B035}">
          <p14:sldIdLst>
            <p14:sldId id="313"/>
            <p14:sldId id="256"/>
            <p14:sldId id="314"/>
            <p14:sldId id="257"/>
            <p14:sldId id="258"/>
            <p14:sldId id="259"/>
            <p14:sldId id="289"/>
            <p14:sldId id="261"/>
            <p14:sldId id="284"/>
            <p14:sldId id="283"/>
            <p14:sldId id="282"/>
            <p14:sldId id="291"/>
            <p14:sldId id="309"/>
            <p14:sldId id="300"/>
            <p14:sldId id="310"/>
            <p14:sldId id="326"/>
            <p14:sldId id="315"/>
            <p14:sldId id="316"/>
            <p14:sldId id="312"/>
            <p14:sldId id="318"/>
            <p14:sldId id="319"/>
            <p14:sldId id="325"/>
            <p14:sldId id="311"/>
            <p14:sldId id="264"/>
            <p14:sldId id="327"/>
            <p14:sldId id="328"/>
            <p14:sldId id="317"/>
            <p14:sldId id="320"/>
            <p14:sldId id="321"/>
            <p14:sldId id="301"/>
            <p14:sldId id="268"/>
            <p14:sldId id="302"/>
            <p14:sldId id="266"/>
            <p14:sldId id="322"/>
            <p14:sldId id="324"/>
            <p14:sldId id="280"/>
          </p14:sldIdLst>
        </p14:section>
        <p14:section name="Untitled Section" id="{7E30BCC7-83CE-4FFA-9745-A197FBD9E4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4"/>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606" autoAdjust="0"/>
  </p:normalViewPr>
  <p:slideViewPr>
    <p:cSldViewPr>
      <p:cViewPr>
        <p:scale>
          <a:sx n="48" d="100"/>
          <a:sy n="48" d="100"/>
        </p:scale>
        <p:origin x="-2016" y="-546"/>
      </p:cViewPr>
      <p:guideLst>
        <p:guide orient="horz" pos="2160"/>
        <p:guide pos="2880"/>
      </p:guideLst>
    </p:cSldViewPr>
  </p:slideViewPr>
  <p:outlineViewPr>
    <p:cViewPr>
      <p:scale>
        <a:sx n="33" d="100"/>
        <a:sy n="33" d="100"/>
      </p:scale>
      <p:origin x="0" y="41148"/>
    </p:cViewPr>
  </p:outlineViewPr>
  <p:notesTextViewPr>
    <p:cViewPr>
      <p:scale>
        <a:sx n="100" d="100"/>
        <a:sy n="100" d="100"/>
      </p:scale>
      <p:origin x="0" y="0"/>
    </p:cViewPr>
  </p:notesTextViewPr>
  <p:notesViewPr>
    <p:cSldViewPr>
      <p:cViewPr varScale="1">
        <p:scale>
          <a:sx n="57" d="100"/>
          <a:sy n="57" d="100"/>
        </p:scale>
        <p:origin x="-20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AC51F33-F001-4E50-A06E-BB818E3E16A7}" type="datetimeFigureOut">
              <a:rPr lang="en-US"/>
              <a:pPr>
                <a:defRPr/>
              </a:pPr>
              <a:t>7/21/2014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7DC475C-EF8E-4640-A236-6CEEB84C47CA}" type="slidenum">
              <a:rPr lang="en-US"/>
              <a:pPr>
                <a:defRPr/>
              </a:pPr>
              <a:t>‹#›</a:t>
            </a:fld>
            <a:endParaRPr lang="en-US"/>
          </a:p>
        </p:txBody>
      </p:sp>
    </p:spTree>
    <p:extLst>
      <p:ext uri="{BB962C8B-B14F-4D97-AF65-F5344CB8AC3E}">
        <p14:creationId xmlns:p14="http://schemas.microsoft.com/office/powerpoint/2010/main" val="1113665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900DCC8-1D0A-445C-B102-22225B4DDB58}" type="datetimeFigureOut">
              <a:rPr lang="en-IN"/>
              <a:pPr>
                <a:defRPr/>
              </a:pPr>
              <a:t>21-07-2014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C08C322-9A77-4900-A944-4E1E7E0B0E30}" type="slidenum">
              <a:rPr lang="en-IN"/>
              <a:pPr>
                <a:defRPr/>
              </a:pPr>
              <a:t>‹#›</a:t>
            </a:fld>
            <a:endParaRPr lang="en-IN"/>
          </a:p>
        </p:txBody>
      </p:sp>
    </p:spTree>
    <p:extLst>
      <p:ext uri="{BB962C8B-B14F-4D97-AF65-F5344CB8AC3E}">
        <p14:creationId xmlns:p14="http://schemas.microsoft.com/office/powerpoint/2010/main" val="20396599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08C322-9A77-4900-A944-4E1E7E0B0E30}" type="slidenum">
              <a:rPr lang="en-IN" smtClean="0"/>
              <a:pPr>
                <a:defRPr/>
              </a:pPr>
              <a:t>1</a:t>
            </a:fld>
            <a:endParaRPr lang="en-IN"/>
          </a:p>
        </p:txBody>
      </p:sp>
    </p:spTree>
    <p:extLst>
      <p:ext uri="{BB962C8B-B14F-4D97-AF65-F5344CB8AC3E}">
        <p14:creationId xmlns:p14="http://schemas.microsoft.com/office/powerpoint/2010/main" val="289014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C00000"/>
              </a:buClr>
              <a:buFont typeface="Wingdings" pitchFamily="2" charset="2"/>
              <a:buChar char="ü"/>
              <a:defRPr/>
            </a:pPr>
            <a:r>
              <a:rPr lang="en-US" sz="1200" dirty="0" smtClean="0">
                <a:solidFill>
                  <a:srgbClr val="005582"/>
                </a:solidFill>
              </a:rPr>
              <a:t>Prepare properly, thoroughly, </a:t>
            </a:r>
            <a:r>
              <a:rPr lang="en-US" sz="1200" i="1" dirty="0" smtClean="0">
                <a:solidFill>
                  <a:srgbClr val="005582"/>
                </a:solidFill>
              </a:rPr>
              <a:t>systematically</a:t>
            </a:r>
          </a:p>
          <a:p>
            <a:pPr eaLnBrk="1" hangingPunct="1">
              <a:buClr>
                <a:srgbClr val="C00000"/>
              </a:buClr>
              <a:buFont typeface="Wingdings" pitchFamily="2" charset="2"/>
              <a:buChar char="ü"/>
              <a:defRPr/>
            </a:pPr>
            <a:r>
              <a:rPr lang="en-US" sz="1200" dirty="0" smtClean="0">
                <a:solidFill>
                  <a:srgbClr val="005582"/>
                </a:solidFill>
              </a:rPr>
              <a:t>Commit to study time: create a study plan and stick to it!</a:t>
            </a:r>
          </a:p>
          <a:p>
            <a:pPr eaLnBrk="1" hangingPunct="1">
              <a:buClr>
                <a:srgbClr val="C00000"/>
              </a:buClr>
              <a:buFont typeface="Wingdings" pitchFamily="2" charset="2"/>
              <a:buChar char="ü"/>
              <a:defRPr/>
            </a:pPr>
            <a:r>
              <a:rPr lang="en-US" sz="1200" dirty="0" smtClean="0">
                <a:solidFill>
                  <a:srgbClr val="005582"/>
                </a:solidFill>
              </a:rPr>
              <a:t>Find a study-buddy</a:t>
            </a:r>
          </a:p>
          <a:p>
            <a:pPr>
              <a:buClr>
                <a:srgbClr val="C00000"/>
              </a:buClr>
              <a:buFont typeface="Wingdings" pitchFamily="2" charset="2"/>
              <a:buChar char="ü"/>
              <a:defRPr/>
            </a:pPr>
            <a:r>
              <a:rPr lang="en-US" sz="1200" dirty="0" smtClean="0">
                <a:solidFill>
                  <a:srgbClr val="005582"/>
                </a:solidFill>
              </a:rPr>
              <a:t>Create a study spreadsheet of all of the formulas</a:t>
            </a:r>
          </a:p>
          <a:p>
            <a:pPr>
              <a:buClr>
                <a:srgbClr val="C00000"/>
              </a:buClr>
              <a:buFont typeface="Wingdings" pitchFamily="2" charset="2"/>
              <a:buChar char="ü"/>
              <a:defRPr/>
            </a:pPr>
            <a:r>
              <a:rPr lang="en-US" sz="1200" dirty="0" smtClean="0">
                <a:solidFill>
                  <a:srgbClr val="005582"/>
                </a:solidFill>
              </a:rPr>
              <a:t>Record notes onto an iPod and listened to them constantly</a:t>
            </a:r>
          </a:p>
          <a:p>
            <a:pPr>
              <a:buClr>
                <a:srgbClr val="C00000"/>
              </a:buClr>
              <a:buFont typeface="Wingdings" pitchFamily="2" charset="2"/>
              <a:buChar char="ü"/>
              <a:defRPr/>
            </a:pPr>
            <a:r>
              <a:rPr lang="en-US" sz="1200" dirty="0" smtClean="0">
                <a:solidFill>
                  <a:srgbClr val="005582"/>
                </a:solidFill>
              </a:rPr>
              <a:t>Completely understand and be able to apply concepts and formulas</a:t>
            </a:r>
          </a:p>
          <a:p>
            <a:pPr>
              <a:buClr>
                <a:srgbClr val="C00000"/>
              </a:buClr>
              <a:buFont typeface="Wingdings" pitchFamily="2" charset="2"/>
              <a:buChar char="ü"/>
              <a:defRPr/>
            </a:pPr>
            <a:r>
              <a:rPr lang="en-US" sz="1200" dirty="0" smtClean="0">
                <a:solidFill>
                  <a:srgbClr val="005582"/>
                </a:solidFill>
              </a:rPr>
              <a:t>Practice working through all the calculations forward and backward, changing the solve-for variable </a:t>
            </a:r>
          </a:p>
          <a:p>
            <a:pPr>
              <a:buClr>
                <a:srgbClr val="C00000"/>
              </a:buClr>
              <a:buFont typeface="Wingdings" pitchFamily="2" charset="2"/>
              <a:buChar char="ü"/>
              <a:defRPr/>
            </a:pPr>
            <a:r>
              <a:rPr lang="en-US" sz="1200" dirty="0" smtClean="0">
                <a:solidFill>
                  <a:srgbClr val="005582"/>
                </a:solidFill>
              </a:rPr>
              <a:t>Make flashcards with Q&amp;A for each chapter as you go along</a:t>
            </a:r>
          </a:p>
          <a:p>
            <a:pPr>
              <a:buClr>
                <a:srgbClr val="C00000"/>
              </a:buClr>
              <a:buFont typeface="Wingdings" pitchFamily="2" charset="2"/>
              <a:buChar char="ü"/>
              <a:defRPr/>
            </a:pPr>
            <a:r>
              <a:rPr lang="en-US" sz="1200" dirty="0" smtClean="0">
                <a:solidFill>
                  <a:srgbClr val="005582"/>
                </a:solidFill>
              </a:rPr>
              <a:t> Practice, practice, practice!</a:t>
            </a:r>
          </a:p>
          <a:p>
            <a:pPr>
              <a:buFontTx/>
              <a:buNone/>
              <a:defRPr/>
            </a:pPr>
            <a:endParaRPr lang="en-US" sz="1100" dirty="0" smtClean="0">
              <a:solidFill>
                <a:schemeClr val="accent2">
                  <a:lumMod val="75000"/>
                </a:schemeClr>
              </a:solidFill>
            </a:endParaRPr>
          </a:p>
          <a:p>
            <a:pPr>
              <a:defRPr/>
            </a:pPr>
            <a:endParaRPr lang="en-US" dirty="0" smtClean="0"/>
          </a:p>
          <a:p>
            <a:endParaRPr lang="en-IN" dirty="0"/>
          </a:p>
        </p:txBody>
      </p:sp>
      <p:sp>
        <p:nvSpPr>
          <p:cNvPr id="4" name="Slide Number Placeholder 3"/>
          <p:cNvSpPr>
            <a:spLocks noGrp="1"/>
          </p:cNvSpPr>
          <p:nvPr>
            <p:ph type="sldNum" sz="quarter" idx="10"/>
          </p:nvPr>
        </p:nvSpPr>
        <p:spPr/>
        <p:txBody>
          <a:bodyPr/>
          <a:lstStyle/>
          <a:p>
            <a:pPr>
              <a:defRPr/>
            </a:pPr>
            <a:fld id="{CC08C322-9A77-4900-A944-4E1E7E0B0E30}" type="slidenum">
              <a:rPr lang="en-IN" smtClean="0"/>
              <a:pPr>
                <a:defRPr/>
              </a:pPr>
              <a:t>29</a:t>
            </a:fld>
            <a:endParaRPr lang="en-IN"/>
          </a:p>
        </p:txBody>
      </p:sp>
    </p:spTree>
    <p:extLst>
      <p:ext uri="{BB962C8B-B14F-4D97-AF65-F5344CB8AC3E}">
        <p14:creationId xmlns:p14="http://schemas.microsoft.com/office/powerpoint/2010/main" val="344337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685800" y="4344025"/>
            <a:ext cx="5486400" cy="411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Today’s presentation will: </a:t>
            </a:r>
          </a:p>
          <a:p>
            <a:pPr>
              <a:spcBef>
                <a:spcPct val="0"/>
              </a:spcBef>
            </a:pPr>
            <a:r>
              <a:rPr lang="en-US" smtClean="0"/>
              <a:t>Provide an overview of the Certified Treasury Professional credential</a:t>
            </a:r>
          </a:p>
          <a:p>
            <a:pPr>
              <a:spcBef>
                <a:spcPct val="0"/>
              </a:spcBef>
            </a:pPr>
            <a:r>
              <a:rPr lang="en-US" smtClean="0"/>
              <a:t>Assess the value of earning the CTP designation from different perspectives</a:t>
            </a:r>
          </a:p>
          <a:p>
            <a:pPr>
              <a:spcBef>
                <a:spcPct val="0"/>
              </a:spcBef>
            </a:pPr>
            <a:r>
              <a:rPr lang="en-US" smtClean="0"/>
              <a:t>Identify the CTP exam content</a:t>
            </a:r>
          </a:p>
          <a:p>
            <a:pPr>
              <a:spcBef>
                <a:spcPct val="0"/>
              </a:spcBef>
            </a:pPr>
            <a:r>
              <a:rPr lang="en-US" smtClean="0"/>
              <a:t>Review study resources</a:t>
            </a:r>
          </a:p>
          <a:p>
            <a:pPr>
              <a:spcBef>
                <a:spcPct val="0"/>
              </a:spcBef>
            </a:pPr>
            <a:endParaRPr lang="en-IN"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ABDD9A-433F-417C-A615-31B46D2AA5A3}" type="slidenum">
              <a:rPr lang="en-US"/>
              <a:pPr eaLnBrk="1" hangingPunct="1"/>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686099" y="4343704"/>
            <a:ext cx="5485805" cy="41138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lstStyle/>
          <a:p>
            <a:endParaRPr lang="en-S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08C322-9A77-4900-A944-4E1E7E0B0E30}" type="slidenum">
              <a:rPr lang="en-IN" smtClean="0"/>
              <a:pPr>
                <a:defRPr/>
              </a:pPr>
              <a:t>17</a:t>
            </a:fld>
            <a:endParaRPr lang="en-IN"/>
          </a:p>
        </p:txBody>
      </p:sp>
    </p:spTree>
    <p:extLst>
      <p:ext uri="{BB962C8B-B14F-4D97-AF65-F5344CB8AC3E}">
        <p14:creationId xmlns:p14="http://schemas.microsoft.com/office/powerpoint/2010/main" val="163386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08C322-9A77-4900-A944-4E1E7E0B0E30}" type="slidenum">
              <a:rPr lang="en-IN" smtClean="0"/>
              <a:pPr>
                <a:defRPr/>
              </a:pPr>
              <a:t>18</a:t>
            </a:fld>
            <a:endParaRPr lang="en-IN"/>
          </a:p>
        </p:txBody>
      </p:sp>
    </p:spTree>
    <p:extLst>
      <p:ext uri="{BB962C8B-B14F-4D97-AF65-F5344CB8AC3E}">
        <p14:creationId xmlns:p14="http://schemas.microsoft.com/office/powerpoint/2010/main" val="1633864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954B-2739-419B-8396-C27735CC9F86}" type="slidenum">
              <a:rPr lang="en-US" smtClean="0"/>
              <a:t>22</a:t>
            </a:fld>
            <a:endParaRPr lang="en-US"/>
          </a:p>
        </p:txBody>
      </p:sp>
    </p:spTree>
    <p:extLst>
      <p:ext uri="{BB962C8B-B14F-4D97-AF65-F5344CB8AC3E}">
        <p14:creationId xmlns:p14="http://schemas.microsoft.com/office/powerpoint/2010/main" val="125413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smtClean="0">
              <a:latin typeface="Arial" pitchFamily="34" charset="0"/>
            </a:endParaRP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C08445-16E6-4CB3-A19A-E86E29C16B8E}" type="slidenum">
              <a:rPr lang="en-US" smtClean="0">
                <a:latin typeface="Arial" pitchFamily="34" charset="0"/>
              </a:rPr>
              <a:pPr fontAlgn="base">
                <a:spcBef>
                  <a:spcPct val="0"/>
                </a:spcBef>
                <a:spcAft>
                  <a:spcPct val="0"/>
                </a:spcAft>
                <a:defRPr/>
              </a:pPr>
              <a:t>25</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smtClean="0">
              <a:latin typeface="Arial" pitchFamily="34" charset="0"/>
            </a:endParaRPr>
          </a:p>
        </p:txBody>
      </p:sp>
      <p:sp>
        <p:nvSpPr>
          <p:cNvPr id="65540"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8CB7CCD-F333-4F07-A5D5-0AF1F586D506}" type="slidenum">
              <a:rPr lang="en-US" sz="1200">
                <a:latin typeface="Calibri" pitchFamily="34" charset="0"/>
              </a:rPr>
              <a:pPr algn="r" eaLnBrk="1" hangingPunct="1"/>
              <a:t>26</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C08C322-9A77-4900-A944-4E1E7E0B0E30}" type="slidenum">
              <a:rPr lang="en-IN" smtClean="0"/>
              <a:pPr>
                <a:defRPr/>
              </a:pPr>
              <a:t>27</a:t>
            </a:fld>
            <a:endParaRPr lang="en-IN"/>
          </a:p>
        </p:txBody>
      </p:sp>
    </p:spTree>
    <p:extLst>
      <p:ext uri="{BB962C8B-B14F-4D97-AF65-F5344CB8AC3E}">
        <p14:creationId xmlns:p14="http://schemas.microsoft.com/office/powerpoint/2010/main" val="1633864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aafmindia.co.in/" TargetMode="External"/><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aafmindia.co.in/"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aafmindia.co.in/"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aafmindia.co.in/"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aafmindia.co.in/" TargetMode="External"/><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afmindia.co.in/"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afmindia.co.in/"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afmindia.co.i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aafmindia.co.i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afmindia.co.i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aafmindia.co.i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tx2"/>
                </a:solidFill>
                <a:latin typeface="Calibri" pitchFamily="34" charset="0"/>
                <a:hlinkClick r:id="rId3"/>
              </a:rPr>
              <a:t>www.aafmindia.co.in</a:t>
            </a:r>
            <a:r>
              <a:rPr lang="en-US" dirty="0" smtClean="0">
                <a:solidFill>
                  <a:schemeClr val="tx2"/>
                </a:solidFill>
                <a:latin typeface="Calibri" pitchFamily="34" charset="0"/>
              </a:rPr>
              <a:t> </a:t>
            </a:r>
            <a:r>
              <a:rPr lang="en-US" dirty="0"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fld id="{AA1E9615-0376-4EB8-94BF-52E2F8689507}" type="datetimeFigureOut">
              <a:rPr lang="en-US"/>
              <a:pPr>
                <a:defRPr/>
              </a:pPr>
              <a:t>7/21/2014</a:t>
            </a:fld>
            <a:endParaRPr lang="en-US"/>
          </a:p>
        </p:txBody>
      </p:sp>
      <p:sp>
        <p:nvSpPr>
          <p:cNvPr id="8" name="Slide Number Placeholder 5"/>
          <p:cNvSpPr>
            <a:spLocks noGrp="1"/>
          </p:cNvSpPr>
          <p:nvPr>
            <p:ph type="sldNum" sz="quarter" idx="11"/>
          </p:nvPr>
        </p:nvSpPr>
        <p:spPr/>
        <p:txBody>
          <a:bodyPr/>
          <a:lstStyle>
            <a:lvl1pPr>
              <a:defRPr/>
            </a:lvl1pPr>
          </a:lstStyle>
          <a:p>
            <a:pPr>
              <a:defRPr/>
            </a:pPr>
            <a:fld id="{D8A12327-8B22-4808-B6C8-637A3123FF24}" type="slidenum">
              <a:rPr lang="en-US"/>
              <a:pPr>
                <a:defRPr/>
              </a:pPr>
              <a:t>‹#›</a:t>
            </a:fld>
            <a:endParaRPr lang="en-US"/>
          </a:p>
        </p:txBody>
      </p:sp>
    </p:spTree>
    <p:extLst>
      <p:ext uri="{BB962C8B-B14F-4D97-AF65-F5344CB8AC3E}">
        <p14:creationId xmlns:p14="http://schemas.microsoft.com/office/powerpoint/2010/main" val="1719293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2"/>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FC5855-C757-4C5E-BD19-F58778C09466}" type="datetimeFigureOut">
              <a:rPr lang="en-US"/>
              <a:pPr>
                <a:defRPr/>
              </a:pPr>
              <a:t>7/21/2014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164DCF-E0D8-4BAA-BCF3-9A13E8F1D9F0}" type="slidenum">
              <a:rPr lang="en-US"/>
              <a:pPr>
                <a:defRPr/>
              </a:pPr>
              <a:t>‹#›</a:t>
            </a:fld>
            <a:endParaRPr lang="en-US"/>
          </a:p>
        </p:txBody>
      </p:sp>
    </p:spTree>
    <p:extLst>
      <p:ext uri="{BB962C8B-B14F-4D97-AF65-F5344CB8AC3E}">
        <p14:creationId xmlns:p14="http://schemas.microsoft.com/office/powerpoint/2010/main" val="297919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2"/>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91546B-3902-424B-A0EE-5B8F7B2D6EF6}" type="datetimeFigureOut">
              <a:rPr lang="en-US"/>
              <a:pPr>
                <a:defRPr/>
              </a:pPr>
              <a:t>7/21/2014</a:t>
            </a:fld>
            <a:endParaRPr lang="en-US"/>
          </a:p>
        </p:txBody>
      </p:sp>
      <p:sp>
        <p:nvSpPr>
          <p:cNvPr id="8"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2DCCA5-B894-4A91-9BC0-D4FBA524DCFB}" type="slidenum">
              <a:rPr lang="en-US"/>
              <a:pPr>
                <a:defRPr/>
              </a:pPr>
              <a:t>‹#›</a:t>
            </a:fld>
            <a:endParaRPr lang="en-US"/>
          </a:p>
        </p:txBody>
      </p:sp>
    </p:spTree>
    <p:extLst>
      <p:ext uri="{BB962C8B-B14F-4D97-AF65-F5344CB8AC3E}">
        <p14:creationId xmlns:p14="http://schemas.microsoft.com/office/powerpoint/2010/main" val="175397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AAFM Logo (Dark).gif"/>
          <p:cNvPicPr>
            <a:picLocks noChangeAspect="1"/>
          </p:cNvPicPr>
          <p:nvPr userDrawn="1"/>
        </p:nvPicPr>
        <p:blipFill>
          <a:blip r:embed="rId2">
            <a:extLst>
              <a:ext uri="{28A0092B-C50C-407E-A947-70E740481C1C}">
                <a14:useLocalDpi xmlns:a14="http://schemas.microsoft.com/office/drawing/2010/main" val="0"/>
              </a:ext>
            </a:extLst>
          </a:blip>
          <a:srcRect r="66667"/>
          <a:stretch>
            <a:fillRect/>
          </a:stretch>
        </p:blipFill>
        <p:spPr bwMode="auto">
          <a:xfrm>
            <a:off x="-55563" y="6229350"/>
            <a:ext cx="5889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90640E-17B5-4232-8FA1-7778B2ACD625}" type="datetimeFigureOut">
              <a:rPr lang="en-US"/>
              <a:pPr>
                <a:defRPr/>
              </a:pPr>
              <a:t>7/21/2014</a:t>
            </a:fld>
            <a:endParaRPr lang="en-US"/>
          </a:p>
        </p:txBody>
      </p:sp>
      <p:sp>
        <p:nvSpPr>
          <p:cNvPr id="6" name="Footer Placeholder 4"/>
          <p:cNvSpPr>
            <a:spLocks noGrp="1"/>
          </p:cNvSpPr>
          <p:nvPr>
            <p:ph type="ftr" sz="quarter" idx="11"/>
          </p:nvPr>
        </p:nvSpPr>
        <p:spPr>
          <a:xfrm>
            <a:off x="3636963" y="6583363"/>
            <a:ext cx="5507037" cy="274637"/>
          </a:xfrm>
        </p:spPr>
        <p:txBody>
          <a:bodyPr/>
          <a:lstStyle>
            <a:lvl1pPr>
              <a:defRPr sz="1200">
                <a:solidFill>
                  <a:schemeClr val="tx2"/>
                </a:solidFill>
                <a:latin typeface="Calibri" pitchFamily="34" charset="0"/>
                <a:hlinkClick r:id="rId3"/>
              </a:defRPr>
            </a:lvl1pPr>
          </a:lstStyle>
          <a:p>
            <a:pPr>
              <a:defRPr/>
            </a:pPr>
            <a:r>
              <a:rPr lang="en-US"/>
              <a:t>www.aafmindia.co.in </a:t>
            </a:r>
            <a:r>
              <a:rPr lang="en-US">
                <a:solidFill>
                  <a:schemeClr val="tx1">
                    <a:tint val="95000"/>
                  </a:schemeClr>
                </a:solidFill>
              </a:rPr>
              <a:t>© Copyright AAFM ® Board of Standards Global 1996-2012</a:t>
            </a:r>
            <a:endParaRPr lang="en-SG"/>
          </a:p>
        </p:txBody>
      </p:sp>
      <p:sp>
        <p:nvSpPr>
          <p:cNvPr id="7" name="Slide Number Placeholder 5"/>
          <p:cNvSpPr>
            <a:spLocks noGrp="1"/>
          </p:cNvSpPr>
          <p:nvPr>
            <p:ph type="sldNum" sz="quarter" idx="12"/>
          </p:nvPr>
        </p:nvSpPr>
        <p:spPr/>
        <p:txBody>
          <a:bodyPr/>
          <a:lstStyle>
            <a:lvl1pPr>
              <a:defRPr/>
            </a:lvl1pPr>
          </a:lstStyle>
          <a:p>
            <a:pPr>
              <a:defRPr/>
            </a:pPr>
            <a:fld id="{BF386107-A871-4D17-A345-B1CD89B5F942}" type="slidenum">
              <a:rPr lang="en-US"/>
              <a:pPr>
                <a:defRPr/>
              </a:pPr>
              <a:t>‹#›</a:t>
            </a:fld>
            <a:endParaRPr lang="en-US"/>
          </a:p>
        </p:txBody>
      </p:sp>
    </p:spTree>
    <p:extLst>
      <p:ext uri="{BB962C8B-B14F-4D97-AF65-F5344CB8AC3E}">
        <p14:creationId xmlns:p14="http://schemas.microsoft.com/office/powerpoint/2010/main" val="265488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3"/>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E4C74EBF-CB18-4A8F-8610-D881A17B4EBD}" type="datetimeFigureOut">
              <a:rPr lang="en-US"/>
              <a:pPr>
                <a:defRPr/>
              </a:pPr>
              <a:t>7/21/2014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3603D8-90C2-43B3-93A1-1AC554117BBC}" type="slidenum">
              <a:rPr lang="en-US"/>
              <a:pPr>
                <a:defRPr/>
              </a:pPr>
              <a:t>‹#›</a:t>
            </a:fld>
            <a:endParaRPr lang="en-US"/>
          </a:p>
        </p:txBody>
      </p:sp>
    </p:spTree>
    <p:extLst>
      <p:ext uri="{BB962C8B-B14F-4D97-AF65-F5344CB8AC3E}">
        <p14:creationId xmlns:p14="http://schemas.microsoft.com/office/powerpoint/2010/main" val="12720849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AAFM Logo (Dark).gif"/>
          <p:cNvPicPr>
            <a:picLocks noChangeAspect="1"/>
          </p:cNvPicPr>
          <p:nvPr userDrawn="1"/>
        </p:nvPicPr>
        <p:blipFill>
          <a:blip r:embed="rId2">
            <a:extLst>
              <a:ext uri="{28A0092B-C50C-407E-A947-70E740481C1C}">
                <a14:useLocalDpi xmlns:a14="http://schemas.microsoft.com/office/drawing/2010/main" val="0"/>
              </a:ext>
            </a:extLst>
          </a:blip>
          <a:srcRect r="66667"/>
          <a:stretch>
            <a:fillRect/>
          </a:stretch>
        </p:blipFill>
        <p:spPr bwMode="auto">
          <a:xfrm>
            <a:off x="-55563" y="6229350"/>
            <a:ext cx="5889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48B63432-F3E0-4209-ADCA-A9A80991AE27}" type="datetimeFigureOut">
              <a:rPr lang="en-US"/>
              <a:pPr>
                <a:defRPr/>
              </a:pPr>
              <a:t>7/21/2014</a:t>
            </a:fld>
            <a:endParaRPr lang="en-US"/>
          </a:p>
        </p:txBody>
      </p:sp>
      <p:sp>
        <p:nvSpPr>
          <p:cNvPr id="7" name="Footer Placeholder 5"/>
          <p:cNvSpPr>
            <a:spLocks noGrp="1"/>
          </p:cNvSpPr>
          <p:nvPr>
            <p:ph type="ftr" sz="quarter" idx="11"/>
          </p:nvPr>
        </p:nvSpPr>
        <p:spPr>
          <a:xfrm>
            <a:off x="3636963" y="6583363"/>
            <a:ext cx="5507037" cy="274637"/>
          </a:xfrm>
        </p:spPr>
        <p:txBody>
          <a:bodyPr/>
          <a:lstStyle>
            <a:lvl1pPr>
              <a:defRPr>
                <a:solidFill>
                  <a:schemeClr val="tx2"/>
                </a:solidFill>
                <a:latin typeface="Calibri" pitchFamily="34" charset="0"/>
                <a:hlinkClick r:id="rId3"/>
              </a:defRPr>
            </a:lvl1pPr>
          </a:lstStyle>
          <a:p>
            <a:pPr>
              <a:defRPr/>
            </a:pPr>
            <a:r>
              <a:rPr lang="en-US"/>
              <a:t>www.aafmindia.co.in </a:t>
            </a:r>
            <a:r>
              <a:rPr lang="en-US">
                <a:solidFill>
                  <a:schemeClr val="tx1">
                    <a:tint val="95000"/>
                  </a:schemeClr>
                </a:solidFill>
              </a:rPr>
              <a:t>© Copyright AAFM ® Board of Standards Global 1996-2012</a:t>
            </a:r>
            <a:endParaRPr lang="en-SG"/>
          </a:p>
        </p:txBody>
      </p:sp>
      <p:sp>
        <p:nvSpPr>
          <p:cNvPr id="8" name="Slide Number Placeholder 6"/>
          <p:cNvSpPr>
            <a:spLocks noGrp="1"/>
          </p:cNvSpPr>
          <p:nvPr>
            <p:ph type="sldNum" sz="quarter" idx="12"/>
          </p:nvPr>
        </p:nvSpPr>
        <p:spPr/>
        <p:txBody>
          <a:bodyPr/>
          <a:lstStyle>
            <a:lvl1pPr>
              <a:defRPr/>
            </a:lvl1pPr>
          </a:lstStyle>
          <a:p>
            <a:pPr>
              <a:defRPr/>
            </a:pPr>
            <a:fld id="{C20BB9B4-BC31-4998-91A1-71A97A175F28}" type="slidenum">
              <a:rPr lang="en-US"/>
              <a:pPr>
                <a:defRPr/>
              </a:pPr>
              <a:t>‹#›</a:t>
            </a:fld>
            <a:endParaRPr lang="en-US"/>
          </a:p>
        </p:txBody>
      </p:sp>
    </p:spTree>
    <p:extLst>
      <p:ext uri="{BB962C8B-B14F-4D97-AF65-F5344CB8AC3E}">
        <p14:creationId xmlns:p14="http://schemas.microsoft.com/office/powerpoint/2010/main" val="188457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2" descr="AAFM Logo (Dark).gif"/>
          <p:cNvPicPr>
            <a:picLocks noChangeAspect="1"/>
          </p:cNvPicPr>
          <p:nvPr userDrawn="1"/>
        </p:nvPicPr>
        <p:blipFill>
          <a:blip r:embed="rId2">
            <a:extLst>
              <a:ext uri="{28A0092B-C50C-407E-A947-70E740481C1C}">
                <a14:useLocalDpi xmlns:a14="http://schemas.microsoft.com/office/drawing/2010/main" val="0"/>
              </a:ext>
            </a:extLst>
          </a:blip>
          <a:srcRect r="66667"/>
          <a:stretch>
            <a:fillRect/>
          </a:stretch>
        </p:blipFill>
        <p:spPr bwMode="auto">
          <a:xfrm>
            <a:off x="-55563" y="6229350"/>
            <a:ext cx="5889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5"/>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3"/>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99D97CC1-D346-4D8F-BB2D-051593FE98DF}" type="datetimeFigureOut">
              <a:rPr lang="en-US"/>
              <a:pPr>
                <a:defRPr/>
              </a:pPr>
              <a:t>7/21/2014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F044C600-6F8F-4C76-8B85-CD62A8D9064B}" type="slidenum">
              <a:rPr lang="en-US"/>
              <a:pPr>
                <a:defRPr/>
              </a:pPr>
              <a:t>‹#›</a:t>
            </a:fld>
            <a:endParaRPr lang="en-US"/>
          </a:p>
        </p:txBody>
      </p:sp>
    </p:spTree>
    <p:extLst>
      <p:ext uri="{BB962C8B-B14F-4D97-AF65-F5344CB8AC3E}">
        <p14:creationId xmlns:p14="http://schemas.microsoft.com/office/powerpoint/2010/main" val="90484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ooter Placeholder 5"/>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2"/>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pic>
        <p:nvPicPr>
          <p:cNvPr id="4" name="Picture 12" descr="AAFM Logo (Dark).gif"/>
          <p:cNvPicPr>
            <a:picLocks noChangeAspect="1"/>
          </p:cNvPicPr>
          <p:nvPr userDrawn="1"/>
        </p:nvPicPr>
        <p:blipFill>
          <a:blip r:embed="rId3">
            <a:extLst>
              <a:ext uri="{28A0092B-C50C-407E-A947-70E740481C1C}">
                <a14:useLocalDpi xmlns:a14="http://schemas.microsoft.com/office/drawing/2010/main" val="0"/>
              </a:ext>
            </a:extLst>
          </a:blip>
          <a:srcRect r="66667"/>
          <a:stretch>
            <a:fillRect/>
          </a:stretch>
        </p:blipFill>
        <p:spPr bwMode="auto">
          <a:xfrm>
            <a:off x="-55563" y="6229350"/>
            <a:ext cx="5889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495A2D0A-8FCA-4D2D-85D1-077666BBBEA1}" type="datetimeFigureOut">
              <a:rPr lang="en-US"/>
              <a:pPr>
                <a:defRPr/>
              </a:pPr>
              <a:t>7/21/2014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0FE7A39-F5E0-467D-A150-7FD8F09299B8}" type="slidenum">
              <a:rPr lang="en-US"/>
              <a:pPr>
                <a:defRPr/>
              </a:pPr>
              <a:t>‹#›</a:t>
            </a:fld>
            <a:endParaRPr lang="en-US"/>
          </a:p>
        </p:txBody>
      </p:sp>
    </p:spTree>
    <p:extLst>
      <p:ext uri="{BB962C8B-B14F-4D97-AF65-F5344CB8AC3E}">
        <p14:creationId xmlns:p14="http://schemas.microsoft.com/office/powerpoint/2010/main" val="85390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2"/>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3" name="Date Placeholder 1"/>
          <p:cNvSpPr>
            <a:spLocks noGrp="1"/>
          </p:cNvSpPr>
          <p:nvPr>
            <p:ph type="dt" sz="half" idx="10"/>
          </p:nvPr>
        </p:nvSpPr>
        <p:spPr/>
        <p:txBody>
          <a:bodyPr/>
          <a:lstStyle>
            <a:lvl1pPr>
              <a:defRPr/>
            </a:lvl1pPr>
          </a:lstStyle>
          <a:p>
            <a:pPr>
              <a:defRPr/>
            </a:pPr>
            <a:fld id="{CD348657-294F-412F-B28B-0B05DA2FAE3E}" type="datetimeFigureOut">
              <a:rPr lang="en-US"/>
              <a:pPr>
                <a:defRPr/>
              </a:pPr>
              <a:t>7/21/2014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8597CB3-0B49-46D8-80E6-9CAD2D6E66A6}" type="slidenum">
              <a:rPr lang="en-US"/>
              <a:pPr>
                <a:defRPr/>
              </a:pPr>
              <a:t>‹#›</a:t>
            </a:fld>
            <a:endParaRPr lang="en-US"/>
          </a:p>
        </p:txBody>
      </p:sp>
    </p:spTree>
    <p:extLst>
      <p:ext uri="{BB962C8B-B14F-4D97-AF65-F5344CB8AC3E}">
        <p14:creationId xmlns:p14="http://schemas.microsoft.com/office/powerpoint/2010/main" val="373880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2"/>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B2118BE9-88E4-4811-AEE9-8DECF65840D5}" type="datetimeFigureOut">
              <a:rPr lang="en-US"/>
              <a:pPr>
                <a:defRPr/>
              </a:pPr>
              <a:t>7/21/2014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54343106-21EB-4BFE-AF0F-9C48E7CA60C2}" type="slidenum">
              <a:rPr lang="en-US"/>
              <a:pPr>
                <a:defRPr/>
              </a:pPr>
              <a:t>‹#›</a:t>
            </a:fld>
            <a:endParaRPr lang="en-US"/>
          </a:p>
        </p:txBody>
      </p:sp>
    </p:spTree>
    <p:extLst>
      <p:ext uri="{BB962C8B-B14F-4D97-AF65-F5344CB8AC3E}">
        <p14:creationId xmlns:p14="http://schemas.microsoft.com/office/powerpoint/2010/main" val="222448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solidFill>
                  <a:schemeClr val="tx2"/>
                </a:solidFill>
                <a:latin typeface="Calibri" pitchFamily="34" charset="0"/>
                <a:hlinkClick r:id="rId2"/>
              </a:rPr>
              <a:t>www.aafmindia.co.in</a:t>
            </a:r>
            <a:r>
              <a:rPr lang="en-US" smtClean="0">
                <a:solidFill>
                  <a:schemeClr val="tx2"/>
                </a:solidFill>
                <a:latin typeface="Calibri" pitchFamily="34" charset="0"/>
              </a:rPr>
              <a:t> </a:t>
            </a:r>
            <a:r>
              <a:rPr lang="en-US" smtClean="0">
                <a:latin typeface="Calibri" pitchFamily="34" charset="0"/>
              </a:rPr>
              <a:t>© Copyright AAFM ® Board of Standards Global 1996-2012</a:t>
            </a:r>
            <a:endParaRPr lang="en-SG" dirty="0" smtClean="0">
              <a:solidFill>
                <a:schemeClr val="tx2"/>
              </a:solidFill>
              <a:latin typeface="Calibri" pitchFamily="34" charset="0"/>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8" name="Date Placeholder 4"/>
          <p:cNvSpPr>
            <a:spLocks noGrp="1"/>
          </p:cNvSpPr>
          <p:nvPr>
            <p:ph type="dt" sz="half" idx="10"/>
          </p:nvPr>
        </p:nvSpPr>
        <p:spPr>
          <a:xfrm>
            <a:off x="165100" y="1169988"/>
            <a:ext cx="2522538" cy="201612"/>
          </a:xfrm>
        </p:spPr>
        <p:txBody>
          <a:bodyPr/>
          <a:lstStyle>
            <a:lvl1pPr>
              <a:defRPr/>
            </a:lvl1pPr>
          </a:lstStyle>
          <a:p>
            <a:pPr>
              <a:defRPr/>
            </a:pPr>
            <a:fld id="{2D32E429-AB94-41CB-BF6E-A6AA75C61FE0}" type="datetimeFigureOut">
              <a:rPr lang="en-US"/>
              <a:pPr>
                <a:defRPr/>
              </a:pPr>
              <a:t>7/21/2014</a:t>
            </a:fld>
            <a:endParaRPr lang="en-US"/>
          </a:p>
        </p:txBody>
      </p:sp>
      <p:sp>
        <p:nvSpPr>
          <p:cNvPr id="9"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10" name="Slide Number Placeholder 6"/>
          <p:cNvSpPr>
            <a:spLocks noGrp="1"/>
          </p:cNvSpPr>
          <p:nvPr>
            <p:ph type="sldNum" sz="quarter" idx="12"/>
          </p:nvPr>
        </p:nvSpPr>
        <p:spPr>
          <a:xfrm>
            <a:off x="8339138" y="1169988"/>
            <a:ext cx="733425" cy="201612"/>
          </a:xfrm>
        </p:spPr>
        <p:txBody>
          <a:bodyPr/>
          <a:lstStyle>
            <a:lvl1pPr>
              <a:defRPr/>
            </a:lvl1pPr>
          </a:lstStyle>
          <a:p>
            <a:pPr>
              <a:defRPr/>
            </a:pPr>
            <a:fld id="{7B58FBEE-F843-4492-899D-9CBECC4FA838}" type="slidenum">
              <a:rPr lang="en-US"/>
              <a:pPr>
                <a:defRPr/>
              </a:pPr>
              <a:t>‹#›</a:t>
            </a:fld>
            <a:endParaRPr lang="en-US"/>
          </a:p>
        </p:txBody>
      </p:sp>
    </p:spTree>
    <p:extLst>
      <p:ext uri="{BB962C8B-B14F-4D97-AF65-F5344CB8AC3E}">
        <p14:creationId xmlns:p14="http://schemas.microsoft.com/office/powerpoint/2010/main" val="32325726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aafmindia.co.in/"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6913AAA9-7BE9-4D20-AC63-3D8A958FEE20}" type="datetimeFigureOut">
              <a:rPr lang="en-US"/>
              <a:pPr>
                <a:defRPr/>
              </a:pPr>
              <a:t>7/21/2014</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315E0055-FDA4-4D4C-9D45-FD4D64480028}" type="slidenum">
              <a:rPr lang="en-US"/>
              <a:pPr>
                <a:defRPr/>
              </a:pPr>
              <a:t>‹#›</a:t>
            </a:fld>
            <a:endParaRPr lang="en-US"/>
          </a:p>
        </p:txBody>
      </p:sp>
      <p:sp>
        <p:nvSpPr>
          <p:cNvPr id="11" name="Footer Placeholder 4"/>
          <p:cNvSpPr txBox="1">
            <a:spLocks/>
          </p:cNvSpPr>
          <p:nvPr userDrawn="1"/>
        </p:nvSpPr>
        <p:spPr>
          <a:xfrm>
            <a:off x="3636963" y="6583363"/>
            <a:ext cx="5507037" cy="274637"/>
          </a:xfrm>
          <a:prstGeom prst="rect">
            <a:avLst/>
          </a:prstGeom>
        </p:spPr>
        <p:txBody>
          <a:bodyPr lIns="45720" rIns="45720" bIns="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chemeClr val="tx2"/>
                </a:solidFill>
                <a:latin typeface="Calibri" pitchFamily="34" charset="0"/>
                <a:hlinkClick r:id="rId13"/>
              </a:rPr>
              <a:t>www.aafmindia.co.in</a:t>
            </a:r>
            <a:r>
              <a:rPr lang="en-US" dirty="0" smtClean="0">
                <a:solidFill>
                  <a:schemeClr val="tx2"/>
                </a:solidFill>
                <a:latin typeface="Calibri" pitchFamily="34" charset="0"/>
              </a:rPr>
              <a:t> </a:t>
            </a:r>
            <a:r>
              <a:rPr lang="en-US" dirty="0" smtClean="0">
                <a:latin typeface="Calibri" pitchFamily="34" charset="0"/>
              </a:rPr>
              <a:t>© Copyright AAFM ® Board of Standards Global 1996-2012</a:t>
            </a:r>
            <a:endParaRPr lang="en-SG" dirty="0" smtClean="0">
              <a:solidFill>
                <a:schemeClr val="tx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earsonvue.com/aaf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www.aafmindia.co.in/Certifications/StudentRegistration.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deepak@aafmindia.co.i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mailto:operation@aafmindia.co.in" TargetMode="External"/><Relationship Id="rId5" Type="http://schemas.openxmlformats.org/officeDocument/2006/relationships/hyperlink" Target="mailto:vyas@aafmindia.co.in" TargetMode="External"/><Relationship Id="rId4" Type="http://schemas.openxmlformats.org/officeDocument/2006/relationships/hyperlink" Target="mailto:dimple@aafmindia.co.i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vyas@aafmindia.co.in"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acbsp.org/p/cm/ld/fid=15" TargetMode="External"/><Relationship Id="rId7" Type="http://schemas.openxmlformats.org/officeDocument/2006/relationships/hyperlink" Target="http://www.wiseradvisor.com/designations-detail~id~45~des~chartered-wealth-manager-cwm.asp" TargetMode="External"/><Relationship Id="rId2" Type="http://schemas.openxmlformats.org/officeDocument/2006/relationships/hyperlink" Target="http://www.aacsb.edu/membership/MemberListings/corplist.asp" TargetMode="External"/><Relationship Id="rId1" Type="http://schemas.openxmlformats.org/officeDocument/2006/relationships/slideLayout" Target="../slideLayouts/slideLayout2.xml"/><Relationship Id="rId6" Type="http://schemas.openxmlformats.org/officeDocument/2006/relationships/hyperlink" Target="http://www.forbes.com/sites/investor/2011/07/05/how-to-check-out-your-stock-broker/3/" TargetMode="External"/><Relationship Id="rId5" Type="http://schemas.openxmlformats.org/officeDocument/2006/relationships/hyperlink" Target="http://books.google.co.in/books?id=5oxGNtegbzsC&amp;pg=PA105&amp;dq=%22american+academy+of+financial+management%22+occupational+outlook&amp;hl=en&amp;ei=T9n7TPW8PIK-sQPRnND2DQ&amp;sa=X&amp;oi=book_result&amp;ct=result&amp;redir_esc=y" TargetMode="External"/><Relationship Id="rId4" Type="http://schemas.openxmlformats.org/officeDocument/2006/relationships/hyperlink" Target="http://royalfellows.org/id12.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redentialingexcellence.org/GeneralCertificationInfomation/MemberOrganizations/ICEOrganizationalMembers/tabid/68/Default.aspx" TargetMode="External"/><Relationship Id="rId2" Type="http://schemas.openxmlformats.org/officeDocument/2006/relationships/hyperlink" Target="http://www.wallstreetglobe.com/news.html" TargetMode="External"/><Relationship Id="rId1" Type="http://schemas.openxmlformats.org/officeDocument/2006/relationships/slideLayout" Target="../slideLayouts/slideLayout2.xml"/><Relationship Id="rId6" Type="http://schemas.openxmlformats.org/officeDocument/2006/relationships/hyperlink" Target="https://eseries.ansi.org/Source/directory/Search.cfm" TargetMode="External"/><Relationship Id="rId5" Type="http://schemas.openxmlformats.org/officeDocument/2006/relationships/hyperlink" Target="https://www.fpsc.ca/ce-course-providers" TargetMode="External"/><Relationship Id="rId4" Type="http://schemas.openxmlformats.org/officeDocument/2006/relationships/hyperlink" Target="http://web.archive.org/web/20100204225548/http:/www.aabfs.org/English/EnShowNews.asp?NewsID=74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p>
        </p:txBody>
      </p:sp>
      <p:pic>
        <p:nvPicPr>
          <p:cNvPr id="13315" name="Content Placeholder 8" descr="1 PPT Theme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5588"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normAutofit fontScale="90000"/>
          </a:bodyPr>
          <a:lstStyle/>
          <a:p>
            <a:pPr eaLnBrk="1" fontAlgn="auto" hangingPunct="1">
              <a:spcAft>
                <a:spcPts val="0"/>
              </a:spcAft>
              <a:defRPr/>
            </a:pPr>
            <a:r>
              <a:rPr lang="en-US" dirty="0" smtClean="0">
                <a:solidFill>
                  <a:schemeClr val="accent1">
                    <a:satMod val="150000"/>
                  </a:schemeClr>
                </a:solidFill>
                <a:latin typeface="Roboto" pitchFamily="2" charset="0"/>
                <a:ea typeface="Roboto" pitchFamily="2" charset="0"/>
              </a:rPr>
              <a:t>AAFM @ Asian Financial Industry</a:t>
            </a:r>
            <a:endParaRPr lang="en-US" dirty="0">
              <a:solidFill>
                <a:schemeClr val="accent1">
                  <a:satMod val="150000"/>
                </a:schemeClr>
              </a:solidFill>
              <a:latin typeface="Roboto" pitchFamily="2" charset="0"/>
              <a:ea typeface="Roboto" pitchFamily="2" charset="0"/>
            </a:endParaRPr>
          </a:p>
        </p:txBody>
      </p:sp>
      <p:sp>
        <p:nvSpPr>
          <p:cNvPr id="22531" name="Content Placeholder 2"/>
          <p:cNvSpPr>
            <a:spLocks noGrp="1"/>
          </p:cNvSpPr>
          <p:nvPr>
            <p:ph sz="half" idx="1"/>
          </p:nvPr>
        </p:nvSpPr>
        <p:spPr>
          <a:xfrm>
            <a:off x="457200" y="2362200"/>
            <a:ext cx="4038600" cy="4343400"/>
          </a:xfrm>
          <a:ln>
            <a:solidFill>
              <a:schemeClr val="accent1"/>
            </a:solidFill>
            <a:miter lim="800000"/>
            <a:headEnd/>
            <a:tailEnd/>
          </a:ln>
        </p:spPr>
        <p:txBody>
          <a:bodyPr/>
          <a:lstStyle/>
          <a:p>
            <a:pPr eaLnBrk="1" hangingPunct="1"/>
            <a:r>
              <a:rPr lang="en-US" sz="1700" dirty="0" smtClean="0">
                <a:latin typeface="Roboto" pitchFamily="2" charset="0"/>
                <a:ea typeface="Roboto" pitchFamily="2" charset="0"/>
              </a:rPr>
              <a:t>AIA Singapore – Life Insurance</a:t>
            </a:r>
          </a:p>
          <a:p>
            <a:pPr eaLnBrk="1" hangingPunct="1"/>
            <a:r>
              <a:rPr lang="en-US" sz="1700" dirty="0" smtClean="0">
                <a:latin typeface="Roboto" pitchFamily="2" charset="0"/>
                <a:ea typeface="Roboto" pitchFamily="2" charset="0"/>
              </a:rPr>
              <a:t>ANZ Bank</a:t>
            </a:r>
          </a:p>
          <a:p>
            <a:pPr eaLnBrk="1" hangingPunct="1"/>
            <a:r>
              <a:rPr lang="en-US" sz="1700" dirty="0" smtClean="0">
                <a:latin typeface="Roboto" pitchFamily="2" charset="0"/>
                <a:ea typeface="Roboto" pitchFamily="2" charset="0"/>
              </a:rPr>
              <a:t>ACE Insurance</a:t>
            </a:r>
          </a:p>
          <a:p>
            <a:pPr eaLnBrk="1" hangingPunct="1"/>
            <a:r>
              <a:rPr lang="en-US" sz="1700" dirty="0" smtClean="0">
                <a:latin typeface="Roboto" pitchFamily="2" charset="0"/>
                <a:ea typeface="Roboto" pitchFamily="2" charset="0"/>
              </a:rPr>
              <a:t>Am Bank Group</a:t>
            </a:r>
          </a:p>
          <a:p>
            <a:pPr eaLnBrk="1" hangingPunct="1"/>
            <a:r>
              <a:rPr lang="en-US" sz="1700" dirty="0" smtClean="0">
                <a:latin typeface="Roboto" pitchFamily="2" charset="0"/>
                <a:ea typeface="Roboto" pitchFamily="2" charset="0"/>
              </a:rPr>
              <a:t>American Chamber of Commerce</a:t>
            </a:r>
          </a:p>
          <a:p>
            <a:pPr eaLnBrk="1" hangingPunct="1"/>
            <a:r>
              <a:rPr lang="en-US" sz="1700" dirty="0" smtClean="0">
                <a:latin typeface="Roboto" pitchFamily="2" charset="0"/>
                <a:ea typeface="Roboto" pitchFamily="2" charset="0"/>
              </a:rPr>
              <a:t>BNP Paribas</a:t>
            </a:r>
          </a:p>
          <a:p>
            <a:pPr eaLnBrk="1" hangingPunct="1"/>
            <a:r>
              <a:rPr lang="en-US" sz="1700" dirty="0" smtClean="0">
                <a:latin typeface="Roboto" pitchFamily="2" charset="0"/>
                <a:ea typeface="Roboto" pitchFamily="2" charset="0"/>
              </a:rPr>
              <a:t>Bank Julius Baer</a:t>
            </a:r>
          </a:p>
          <a:p>
            <a:pPr eaLnBrk="1" hangingPunct="1"/>
            <a:r>
              <a:rPr lang="en-US" sz="1700" dirty="0" smtClean="0">
                <a:latin typeface="Roboto" pitchFamily="2" charset="0"/>
                <a:ea typeface="Roboto" pitchFamily="2" charset="0"/>
              </a:rPr>
              <a:t>Bank of China</a:t>
            </a:r>
          </a:p>
          <a:p>
            <a:pPr eaLnBrk="1" hangingPunct="1"/>
            <a:r>
              <a:rPr lang="en-US" sz="1700" dirty="0" smtClean="0">
                <a:latin typeface="Roboto" pitchFamily="2" charset="0"/>
                <a:ea typeface="Roboto" pitchFamily="2" charset="0"/>
              </a:rPr>
              <a:t>Bank of East Asia</a:t>
            </a:r>
          </a:p>
          <a:p>
            <a:pPr eaLnBrk="1" hangingPunct="1"/>
            <a:r>
              <a:rPr lang="en-US" sz="1700" dirty="0" smtClean="0">
                <a:latin typeface="Roboto" pitchFamily="2" charset="0"/>
                <a:ea typeface="Roboto" pitchFamily="2" charset="0"/>
              </a:rPr>
              <a:t>Bank of New York</a:t>
            </a:r>
          </a:p>
          <a:p>
            <a:pPr eaLnBrk="1" hangingPunct="1"/>
            <a:r>
              <a:rPr lang="en-US" sz="1700" dirty="0" smtClean="0">
                <a:latin typeface="Roboto" pitchFamily="2" charset="0"/>
                <a:ea typeface="Roboto" pitchFamily="2" charset="0"/>
              </a:rPr>
              <a:t>Bank of Singapore</a:t>
            </a:r>
          </a:p>
          <a:p>
            <a:pPr eaLnBrk="1" hangingPunct="1"/>
            <a:r>
              <a:rPr lang="en-US" sz="1700" dirty="0" smtClean="0">
                <a:latin typeface="Roboto" pitchFamily="2" charset="0"/>
                <a:ea typeface="Roboto" pitchFamily="2" charset="0"/>
              </a:rPr>
              <a:t>Barclays Wealth</a:t>
            </a:r>
          </a:p>
          <a:p>
            <a:pPr eaLnBrk="1" hangingPunct="1"/>
            <a:r>
              <a:rPr lang="en-US" sz="1700" dirty="0" smtClean="0">
                <a:latin typeface="Roboto" pitchFamily="2" charset="0"/>
                <a:ea typeface="Roboto" pitchFamily="2" charset="0"/>
              </a:rPr>
              <a:t>CIMB</a:t>
            </a:r>
          </a:p>
          <a:p>
            <a:pPr eaLnBrk="1" hangingPunct="1"/>
            <a:r>
              <a:rPr lang="en-US" sz="1700" dirty="0" smtClean="0">
                <a:latin typeface="Roboto" pitchFamily="2" charset="0"/>
                <a:ea typeface="Roboto" pitchFamily="2" charset="0"/>
              </a:rPr>
              <a:t>China </a:t>
            </a:r>
            <a:r>
              <a:rPr lang="en-US" sz="1700" dirty="0" err="1" smtClean="0">
                <a:latin typeface="Roboto" pitchFamily="2" charset="0"/>
                <a:ea typeface="Roboto" pitchFamily="2" charset="0"/>
              </a:rPr>
              <a:t>Everbright</a:t>
            </a:r>
            <a:r>
              <a:rPr lang="en-US" sz="1700" dirty="0" smtClean="0">
                <a:latin typeface="Roboto" pitchFamily="2" charset="0"/>
                <a:ea typeface="Roboto" pitchFamily="2" charset="0"/>
              </a:rPr>
              <a:t> Bank</a:t>
            </a:r>
          </a:p>
          <a:p>
            <a:pPr eaLnBrk="1" hangingPunct="1"/>
            <a:r>
              <a:rPr lang="en-US" sz="1700" dirty="0" smtClean="0">
                <a:latin typeface="Roboto" pitchFamily="2" charset="0"/>
                <a:ea typeface="Roboto" pitchFamily="2" charset="0"/>
              </a:rPr>
              <a:t>China Merchant Bank</a:t>
            </a:r>
          </a:p>
          <a:p>
            <a:pPr eaLnBrk="1" hangingPunct="1"/>
            <a:r>
              <a:rPr lang="en-US" sz="1700" dirty="0" smtClean="0">
                <a:latin typeface="Roboto" pitchFamily="2" charset="0"/>
                <a:ea typeface="Roboto" pitchFamily="2" charset="0"/>
              </a:rPr>
              <a:t>Citibank</a:t>
            </a:r>
          </a:p>
        </p:txBody>
      </p:sp>
      <p:sp>
        <p:nvSpPr>
          <p:cNvPr id="22532" name="Content Placeholder 3"/>
          <p:cNvSpPr>
            <a:spLocks noGrp="1"/>
          </p:cNvSpPr>
          <p:nvPr>
            <p:ph sz="half" idx="2"/>
          </p:nvPr>
        </p:nvSpPr>
        <p:spPr>
          <a:xfrm>
            <a:off x="4648200" y="2362200"/>
            <a:ext cx="4038600" cy="4267200"/>
          </a:xfrm>
          <a:ln>
            <a:solidFill>
              <a:schemeClr val="accent1"/>
            </a:solidFill>
            <a:miter lim="800000"/>
            <a:headEnd/>
            <a:tailEnd/>
          </a:ln>
        </p:spPr>
        <p:txBody>
          <a:bodyPr/>
          <a:lstStyle/>
          <a:p>
            <a:pPr eaLnBrk="1" hangingPunct="1"/>
            <a:r>
              <a:rPr lang="en-US" sz="1700" dirty="0" smtClean="0">
                <a:latin typeface="Roboto" pitchFamily="2" charset="0"/>
                <a:ea typeface="Roboto" pitchFamily="2" charset="0"/>
              </a:rPr>
              <a:t>DBS</a:t>
            </a:r>
          </a:p>
          <a:p>
            <a:pPr eaLnBrk="1" hangingPunct="1"/>
            <a:r>
              <a:rPr lang="en-US" sz="1700" dirty="0" smtClean="0">
                <a:latin typeface="Roboto" pitchFamily="2" charset="0"/>
                <a:ea typeface="Roboto" pitchFamily="2" charset="0"/>
              </a:rPr>
              <a:t>Goldman Sachs</a:t>
            </a:r>
          </a:p>
          <a:p>
            <a:pPr eaLnBrk="1" hangingPunct="1"/>
            <a:r>
              <a:rPr lang="en-US" sz="1700" dirty="0" smtClean="0">
                <a:latin typeface="Roboto" pitchFamily="2" charset="0"/>
                <a:ea typeface="Roboto" pitchFamily="2" charset="0"/>
              </a:rPr>
              <a:t>Gulf Bank</a:t>
            </a:r>
          </a:p>
          <a:p>
            <a:pPr eaLnBrk="1" hangingPunct="1"/>
            <a:r>
              <a:rPr lang="en-US" sz="1700" dirty="0" smtClean="0">
                <a:latin typeface="Roboto" pitchFamily="2" charset="0"/>
                <a:ea typeface="Roboto" pitchFamily="2" charset="0"/>
              </a:rPr>
              <a:t>HSBC</a:t>
            </a:r>
          </a:p>
          <a:p>
            <a:pPr eaLnBrk="1" hangingPunct="1"/>
            <a:r>
              <a:rPr lang="en-US" sz="1700" dirty="0" smtClean="0">
                <a:latin typeface="Roboto" pitchFamily="2" charset="0"/>
                <a:ea typeface="Roboto" pitchFamily="2" charset="0"/>
              </a:rPr>
              <a:t>Hong Leong Bank</a:t>
            </a:r>
          </a:p>
          <a:p>
            <a:pPr eaLnBrk="1" hangingPunct="1"/>
            <a:r>
              <a:rPr lang="en-US" sz="1700" dirty="0" smtClean="0">
                <a:latin typeface="Roboto" pitchFamily="2" charset="0"/>
                <a:ea typeface="Roboto" pitchFamily="2" charset="0"/>
              </a:rPr>
              <a:t>ING Fund Management</a:t>
            </a:r>
          </a:p>
          <a:p>
            <a:pPr eaLnBrk="1" hangingPunct="1"/>
            <a:r>
              <a:rPr lang="en-US" sz="1700" dirty="0" smtClean="0">
                <a:latin typeface="Roboto" pitchFamily="2" charset="0"/>
                <a:ea typeface="Roboto" pitchFamily="2" charset="0"/>
              </a:rPr>
              <a:t>Prudential Asset Management</a:t>
            </a:r>
            <a:br>
              <a:rPr lang="en-US" sz="1700" dirty="0" smtClean="0">
                <a:latin typeface="Roboto" pitchFamily="2" charset="0"/>
                <a:ea typeface="Roboto" pitchFamily="2" charset="0"/>
              </a:rPr>
            </a:br>
            <a:r>
              <a:rPr lang="en-US" sz="1700" dirty="0" smtClean="0">
                <a:latin typeface="Roboto" pitchFamily="2" charset="0"/>
                <a:ea typeface="Roboto" pitchFamily="2" charset="0"/>
              </a:rPr>
              <a:t>Prudential Assurance</a:t>
            </a:r>
          </a:p>
          <a:p>
            <a:pPr eaLnBrk="1" hangingPunct="1"/>
            <a:r>
              <a:rPr lang="en-US" sz="1700" dirty="0" smtClean="0">
                <a:latin typeface="Roboto" pitchFamily="2" charset="0"/>
                <a:ea typeface="Roboto" pitchFamily="2" charset="0"/>
              </a:rPr>
              <a:t>Royal Bank of Scotland</a:t>
            </a:r>
          </a:p>
          <a:p>
            <a:pPr eaLnBrk="1" hangingPunct="1"/>
            <a:r>
              <a:rPr lang="en-US" sz="1700" dirty="0" smtClean="0">
                <a:latin typeface="Roboto" pitchFamily="2" charset="0"/>
                <a:ea typeface="Roboto" pitchFamily="2" charset="0"/>
              </a:rPr>
              <a:t>Shanghai </a:t>
            </a:r>
            <a:r>
              <a:rPr lang="en-US" sz="1700" dirty="0" err="1" smtClean="0">
                <a:latin typeface="Roboto" pitchFamily="2" charset="0"/>
                <a:ea typeface="Roboto" pitchFamily="2" charset="0"/>
              </a:rPr>
              <a:t>Pudong</a:t>
            </a:r>
            <a:r>
              <a:rPr lang="en-US" sz="1700" dirty="0" smtClean="0">
                <a:latin typeface="Roboto" pitchFamily="2" charset="0"/>
                <a:ea typeface="Roboto" pitchFamily="2" charset="0"/>
              </a:rPr>
              <a:t> Development Bank</a:t>
            </a:r>
          </a:p>
          <a:p>
            <a:pPr eaLnBrk="1" hangingPunct="1"/>
            <a:r>
              <a:rPr lang="en-US" sz="1700" dirty="0" smtClean="0">
                <a:latin typeface="Roboto" pitchFamily="2" charset="0"/>
                <a:ea typeface="Roboto" pitchFamily="2" charset="0"/>
              </a:rPr>
              <a:t>Singapore Exchange</a:t>
            </a:r>
            <a:br>
              <a:rPr lang="en-US" sz="1700" dirty="0" smtClean="0">
                <a:latin typeface="Roboto" pitchFamily="2" charset="0"/>
                <a:ea typeface="Roboto" pitchFamily="2" charset="0"/>
              </a:rPr>
            </a:br>
            <a:r>
              <a:rPr lang="en-US" sz="1700" dirty="0" smtClean="0">
                <a:latin typeface="Roboto" pitchFamily="2" charset="0"/>
                <a:ea typeface="Roboto" pitchFamily="2" charset="0"/>
              </a:rPr>
              <a:t>Standard Chartered Bank</a:t>
            </a:r>
          </a:p>
          <a:p>
            <a:pPr eaLnBrk="1" hangingPunct="1"/>
            <a:r>
              <a:rPr lang="en-US" sz="1700" dirty="0" smtClean="0">
                <a:latin typeface="Roboto" pitchFamily="2" charset="0"/>
                <a:ea typeface="Roboto" pitchFamily="2" charset="0"/>
              </a:rPr>
              <a:t>UBS</a:t>
            </a:r>
          </a:p>
          <a:p>
            <a:pPr eaLnBrk="1" hangingPunct="1"/>
            <a:r>
              <a:rPr lang="en-US" sz="1700" dirty="0" smtClean="0">
                <a:latin typeface="Roboto" pitchFamily="2" charset="0"/>
                <a:ea typeface="Roboto" pitchFamily="2" charset="0"/>
              </a:rPr>
              <a:t>United Oversees Bank</a:t>
            </a:r>
          </a:p>
          <a:p>
            <a:pPr eaLnBrk="1" hangingPunct="1"/>
            <a:r>
              <a:rPr lang="en-US" sz="1700" dirty="0" smtClean="0">
                <a:latin typeface="Roboto" pitchFamily="2" charset="0"/>
                <a:ea typeface="Roboto" pitchFamily="2" charset="0"/>
              </a:rPr>
              <a:t>Many More ……………</a:t>
            </a:r>
          </a:p>
        </p:txBody>
      </p:sp>
      <p:sp>
        <p:nvSpPr>
          <p:cNvPr id="5" name="Title 1"/>
          <p:cNvSpPr txBox="1">
            <a:spLocks/>
          </p:cNvSpPr>
          <p:nvPr/>
        </p:nvSpPr>
        <p:spPr>
          <a:xfrm>
            <a:off x="457200" y="1524000"/>
            <a:ext cx="8229600" cy="793862"/>
          </a:xfrm>
          <a:prstGeom prst="rect">
            <a:avLst/>
          </a:prstGeom>
          <a:ln>
            <a:solidFill>
              <a:schemeClr val="accent1"/>
            </a:solidFill>
          </a:ln>
        </p:spPr>
        <p:txBody>
          <a:bodyPr rIns="45720" anchor="ctr">
            <a:normAutofit fontScale="62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latin typeface="Roboto" pitchFamily="2" charset="0"/>
                <a:ea typeface="Roboto" pitchFamily="2" charset="0"/>
              </a:rPr>
              <a:t>AAFM® Asia has conducted In-house &amp; Offsite Training for the following corporates</a:t>
            </a:r>
            <a:endParaRPr lang="en-US" dirty="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normAutofit/>
          </a:bodyPr>
          <a:lstStyle/>
          <a:p>
            <a:pPr eaLnBrk="1" fontAlgn="auto" hangingPunct="1">
              <a:spcAft>
                <a:spcPts val="0"/>
              </a:spcAft>
              <a:defRPr/>
            </a:pPr>
            <a:r>
              <a:rPr lang="en-US" sz="3800" dirty="0" smtClean="0">
                <a:solidFill>
                  <a:schemeClr val="accent1">
                    <a:satMod val="150000"/>
                  </a:schemeClr>
                </a:solidFill>
                <a:latin typeface="Open Sans" pitchFamily="34" charset="0"/>
                <a:ea typeface="Open Sans" pitchFamily="34" charset="0"/>
                <a:cs typeface="Open Sans" pitchFamily="34" charset="0"/>
              </a:rPr>
              <a:t>AAFM @ China Financial Industry</a:t>
            </a:r>
            <a:endParaRPr lang="en-US" sz="3800" dirty="0">
              <a:solidFill>
                <a:schemeClr val="accent1">
                  <a:satMod val="150000"/>
                </a:schemeClr>
              </a:solidFill>
              <a:latin typeface="Open Sans" pitchFamily="34" charset="0"/>
              <a:ea typeface="Open Sans" pitchFamily="34" charset="0"/>
              <a:cs typeface="Open Sans" pitchFamily="34" charset="0"/>
            </a:endParaRPr>
          </a:p>
        </p:txBody>
      </p:sp>
      <p:sp>
        <p:nvSpPr>
          <p:cNvPr id="3" name="Content Placeholder 2"/>
          <p:cNvSpPr>
            <a:spLocks noGrp="1"/>
          </p:cNvSpPr>
          <p:nvPr>
            <p:ph sz="half" idx="1"/>
          </p:nvPr>
        </p:nvSpPr>
        <p:spPr>
          <a:xfrm>
            <a:off x="457200" y="1773238"/>
            <a:ext cx="4038600" cy="4624387"/>
          </a:xfrm>
          <a:ln>
            <a:solidFill>
              <a:schemeClr val="accent1"/>
            </a:solidFill>
          </a:ln>
        </p:spPr>
        <p:txBody>
          <a:bodyPr rtlCol="0">
            <a:noAutofit/>
          </a:bodyPr>
          <a:lstStyle/>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AIG</a:t>
            </a:r>
          </a:p>
          <a:p>
            <a:pPr marL="438912" indent="-320040" eaLnBrk="1" fontAlgn="auto" hangingPunct="1">
              <a:spcBef>
                <a:spcPts val="0"/>
              </a:spcBef>
              <a:spcAft>
                <a:spcPts val="0"/>
              </a:spcAft>
              <a:buFont typeface="Wingdings 2"/>
              <a:buChar char=""/>
              <a:defRPr/>
            </a:pPr>
            <a:r>
              <a:rPr lang="en-US" sz="2000" dirty="0">
                <a:latin typeface="Roboto" pitchFamily="2" charset="0"/>
                <a:ea typeface="Roboto" pitchFamily="2" charset="0"/>
              </a:rPr>
              <a:t>Bank of America </a:t>
            </a:r>
            <a:endParaRPr lang="en-US" sz="20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Citibank</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HSBC </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ING </a:t>
            </a:r>
            <a:r>
              <a:rPr lang="en-US" sz="2000" dirty="0">
                <a:latin typeface="Roboto" pitchFamily="2" charset="0"/>
                <a:ea typeface="Roboto" pitchFamily="2" charset="0"/>
              </a:rPr>
              <a:t>Life </a:t>
            </a:r>
            <a:r>
              <a:rPr lang="en-US" sz="2000" dirty="0" smtClean="0">
                <a:latin typeface="Roboto" pitchFamily="2" charset="0"/>
                <a:ea typeface="Roboto" pitchFamily="2" charset="0"/>
              </a:rPr>
              <a:t>Insurance</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Standard Chartered Bank</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ABN </a:t>
            </a:r>
            <a:r>
              <a:rPr lang="en-US" sz="2000" dirty="0" err="1">
                <a:latin typeface="Roboto" pitchFamily="2" charset="0"/>
                <a:ea typeface="Roboto" pitchFamily="2" charset="0"/>
              </a:rPr>
              <a:t>Amro</a:t>
            </a:r>
            <a:r>
              <a:rPr lang="en-US" sz="2000" dirty="0">
                <a:latin typeface="Roboto" pitchFamily="2" charset="0"/>
                <a:ea typeface="Roboto" pitchFamily="2" charset="0"/>
              </a:rPr>
              <a:t> Bank </a:t>
            </a:r>
            <a:endParaRPr lang="en-US" sz="20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Bank </a:t>
            </a:r>
            <a:r>
              <a:rPr lang="en-US" sz="2000" dirty="0">
                <a:latin typeface="Roboto" pitchFamily="2" charset="0"/>
                <a:ea typeface="Roboto" pitchFamily="2" charset="0"/>
              </a:rPr>
              <a:t>BNP </a:t>
            </a:r>
            <a:r>
              <a:rPr lang="en-US" sz="2000" dirty="0" smtClean="0">
                <a:latin typeface="Roboto" pitchFamily="2" charset="0"/>
                <a:ea typeface="Roboto" pitchFamily="2" charset="0"/>
              </a:rPr>
              <a:t>Paribas</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Paris</a:t>
            </a:r>
            <a:r>
              <a:rPr lang="en-US" sz="2000" dirty="0">
                <a:latin typeface="Roboto" pitchFamily="2" charset="0"/>
                <a:ea typeface="Roboto" pitchFamily="2" charset="0"/>
              </a:rPr>
              <a:t>, </a:t>
            </a:r>
            <a:r>
              <a:rPr lang="en-US" sz="2000" dirty="0" smtClean="0">
                <a:latin typeface="Roboto" pitchFamily="2" charset="0"/>
                <a:ea typeface="Roboto" pitchFamily="2" charset="0"/>
              </a:rPr>
              <a:t>France</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CIGNA Group</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American </a:t>
            </a:r>
            <a:r>
              <a:rPr lang="en-US" sz="2000" dirty="0">
                <a:latin typeface="Roboto" pitchFamily="2" charset="0"/>
                <a:ea typeface="Roboto" pitchFamily="2" charset="0"/>
              </a:rPr>
              <a:t>Healthy </a:t>
            </a:r>
            <a:r>
              <a:rPr lang="en-US" sz="2000" dirty="0" smtClean="0">
                <a:latin typeface="Roboto" pitchFamily="2" charset="0"/>
                <a:ea typeface="Roboto" pitchFamily="2" charset="0"/>
              </a:rPr>
              <a:t>Life</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Bank </a:t>
            </a:r>
            <a:r>
              <a:rPr lang="en-US" sz="2000" dirty="0">
                <a:latin typeface="Roboto" pitchFamily="2" charset="0"/>
                <a:ea typeface="Roboto" pitchFamily="2" charset="0"/>
              </a:rPr>
              <a:t>of </a:t>
            </a:r>
            <a:r>
              <a:rPr lang="en-US" sz="2000" dirty="0" smtClean="0">
                <a:latin typeface="Roboto" pitchFamily="2" charset="0"/>
                <a:ea typeface="Roboto" pitchFamily="2" charset="0"/>
              </a:rPr>
              <a:t>America</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Merrill Lynch</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Morgan Stanley Securities</a:t>
            </a:r>
          </a:p>
          <a:p>
            <a:pPr marL="438912" indent="-320040" eaLnBrk="1" fontAlgn="auto" hangingPunct="1">
              <a:spcBef>
                <a:spcPts val="0"/>
              </a:spcBef>
              <a:spcAft>
                <a:spcPts val="0"/>
              </a:spcAft>
              <a:buFont typeface="Wingdings 2"/>
              <a:buChar char=""/>
              <a:defRPr/>
            </a:pPr>
            <a:r>
              <a:rPr lang="en-US" sz="2000" dirty="0">
                <a:latin typeface="Roboto" pitchFamily="2" charset="0"/>
                <a:ea typeface="Roboto" pitchFamily="2" charset="0"/>
              </a:rPr>
              <a:t>City commercial </a:t>
            </a:r>
            <a:r>
              <a:rPr lang="en-US" sz="2000" dirty="0" smtClean="0">
                <a:latin typeface="Roboto" pitchFamily="2" charset="0"/>
                <a:ea typeface="Roboto" pitchFamily="2" charset="0"/>
              </a:rPr>
              <a:t>banks</a:t>
            </a:r>
            <a:endParaRPr lang="en-US" sz="2000" dirty="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endParaRPr lang="en-US" sz="2000" dirty="0">
              <a:latin typeface="Roboto" pitchFamily="2" charset="0"/>
              <a:ea typeface="Roboto" pitchFamily="2" charset="0"/>
            </a:endParaRPr>
          </a:p>
        </p:txBody>
      </p:sp>
      <p:sp>
        <p:nvSpPr>
          <p:cNvPr id="4" name="Content Placeholder 3"/>
          <p:cNvSpPr>
            <a:spLocks noGrp="1"/>
          </p:cNvSpPr>
          <p:nvPr>
            <p:ph sz="half" idx="2"/>
          </p:nvPr>
        </p:nvSpPr>
        <p:spPr>
          <a:xfrm>
            <a:off x="4648200" y="1773238"/>
            <a:ext cx="4038600" cy="4624387"/>
          </a:xfrm>
          <a:ln>
            <a:solidFill>
              <a:schemeClr val="accent1"/>
            </a:solidFill>
          </a:ln>
        </p:spPr>
        <p:txBody>
          <a:bodyPr rtlCol="0">
            <a:noAutofit/>
          </a:bodyPr>
          <a:lstStyle/>
          <a:p>
            <a:pPr marL="438912" indent="-320040" eaLnBrk="1" fontAlgn="auto" hangingPunct="1">
              <a:spcBef>
                <a:spcPts val="0"/>
              </a:spcBef>
              <a:spcAft>
                <a:spcPts val="0"/>
              </a:spcAft>
              <a:buFont typeface="Wingdings 2"/>
              <a:buChar char=""/>
              <a:defRPr/>
            </a:pPr>
            <a:r>
              <a:rPr lang="en-US" sz="2000" dirty="0">
                <a:latin typeface="Roboto" pitchFamily="2" charset="0"/>
                <a:ea typeface="Roboto" pitchFamily="2" charset="0"/>
              </a:rPr>
              <a:t>New York Life </a:t>
            </a:r>
            <a:r>
              <a:rPr lang="en-US" sz="2000" dirty="0" smtClean="0">
                <a:latin typeface="Roboto" pitchFamily="2" charset="0"/>
                <a:ea typeface="Roboto" pitchFamily="2" charset="0"/>
              </a:rPr>
              <a:t>International</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The </a:t>
            </a:r>
            <a:r>
              <a:rPr lang="en-US" sz="2000" dirty="0">
                <a:latin typeface="Roboto" pitchFamily="2" charset="0"/>
                <a:ea typeface="Roboto" pitchFamily="2" charset="0"/>
              </a:rPr>
              <a:t>Bank </a:t>
            </a:r>
            <a:r>
              <a:rPr lang="en-US" sz="2000" dirty="0" smtClean="0">
                <a:latin typeface="Roboto" pitchFamily="2" charset="0"/>
                <a:ea typeface="Roboto" pitchFamily="2" charset="0"/>
              </a:rPr>
              <a:t>of Communications </a:t>
            </a:r>
            <a:r>
              <a:rPr lang="en-US" sz="2000" dirty="0">
                <a:latin typeface="Roboto" pitchFamily="2" charset="0"/>
                <a:ea typeface="Roboto" pitchFamily="2" charset="0"/>
              </a:rPr>
              <a:t>(</a:t>
            </a:r>
            <a:r>
              <a:rPr lang="en-US" sz="2000" dirty="0" smtClean="0">
                <a:latin typeface="Roboto" pitchFamily="2" charset="0"/>
                <a:ea typeface="Roboto" pitchFamily="2" charset="0"/>
              </a:rPr>
              <a:t>China)</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Agricultural </a:t>
            </a:r>
            <a:r>
              <a:rPr lang="en-US" sz="2000" dirty="0">
                <a:latin typeface="Roboto" pitchFamily="2" charset="0"/>
                <a:ea typeface="Roboto" pitchFamily="2" charset="0"/>
              </a:rPr>
              <a:t>Bank (</a:t>
            </a:r>
            <a:r>
              <a:rPr lang="en-US" sz="2000" dirty="0" smtClean="0">
                <a:latin typeface="Roboto" pitchFamily="2" charset="0"/>
                <a:ea typeface="Roboto" pitchFamily="2" charset="0"/>
              </a:rPr>
              <a:t>China)</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Chinese </a:t>
            </a:r>
            <a:r>
              <a:rPr lang="en-US" sz="2000" dirty="0">
                <a:latin typeface="Roboto" pitchFamily="2" charset="0"/>
                <a:ea typeface="Roboto" pitchFamily="2" charset="0"/>
              </a:rPr>
              <a:t>Farmers Bank of Abu </a:t>
            </a:r>
            <a:r>
              <a:rPr lang="en-US" sz="2000" dirty="0" smtClean="0">
                <a:latin typeface="Roboto" pitchFamily="2" charset="0"/>
                <a:ea typeface="Roboto" pitchFamily="2" charset="0"/>
              </a:rPr>
              <a:t>Dhabi</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Commercial </a:t>
            </a:r>
            <a:r>
              <a:rPr lang="en-US" sz="2000" dirty="0">
                <a:latin typeface="Roboto" pitchFamily="2" charset="0"/>
                <a:ea typeface="Roboto" pitchFamily="2" charset="0"/>
              </a:rPr>
              <a:t>Bank </a:t>
            </a:r>
            <a:r>
              <a:rPr lang="en-US" sz="2000" dirty="0" smtClean="0">
                <a:latin typeface="Roboto" pitchFamily="2" charset="0"/>
                <a:ea typeface="Roboto" pitchFamily="2" charset="0"/>
              </a:rPr>
              <a:t>India</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Abu </a:t>
            </a:r>
            <a:r>
              <a:rPr lang="en-US" sz="2000" dirty="0">
                <a:latin typeface="Roboto" pitchFamily="2" charset="0"/>
                <a:ea typeface="Roboto" pitchFamily="2" charset="0"/>
              </a:rPr>
              <a:t>Dhabi Commercial </a:t>
            </a:r>
            <a:r>
              <a:rPr lang="en-US" sz="2000" dirty="0" smtClean="0">
                <a:latin typeface="Roboto" pitchFamily="2" charset="0"/>
                <a:ea typeface="Roboto" pitchFamily="2" charset="0"/>
              </a:rPr>
              <a:t>Bank </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Commercial </a:t>
            </a:r>
            <a:r>
              <a:rPr lang="en-US" sz="2000" dirty="0">
                <a:latin typeface="Roboto" pitchFamily="2" charset="0"/>
                <a:ea typeface="Roboto" pitchFamily="2" charset="0"/>
              </a:rPr>
              <a:t>Bank of Kuwait </a:t>
            </a:r>
            <a:endParaRPr lang="en-US" sz="20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Central </a:t>
            </a:r>
            <a:r>
              <a:rPr lang="en-US" sz="2000" dirty="0">
                <a:latin typeface="Roboto" pitchFamily="2" charset="0"/>
                <a:ea typeface="Roboto" pitchFamily="2" charset="0"/>
              </a:rPr>
              <a:t>Bank of the UAE United Arab </a:t>
            </a:r>
            <a:r>
              <a:rPr lang="en-US" sz="2000" dirty="0" smtClean="0">
                <a:latin typeface="Roboto" pitchFamily="2" charset="0"/>
                <a:ea typeface="Roboto" pitchFamily="2" charset="0"/>
              </a:rPr>
              <a:t>Emirates</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Central bank</a:t>
            </a:r>
            <a:r>
              <a:rPr lang="en-US" sz="2000" dirty="0">
                <a:latin typeface="Roboto" pitchFamily="2" charset="0"/>
                <a:ea typeface="Roboto" pitchFamily="2" charset="0"/>
              </a:rPr>
              <a:t> </a:t>
            </a:r>
            <a:r>
              <a:rPr lang="en-US" sz="2000" dirty="0" err="1">
                <a:latin typeface="Roboto" pitchFamily="2" charset="0"/>
                <a:ea typeface="Roboto" pitchFamily="2" charset="0"/>
              </a:rPr>
              <a:t>Everbright</a:t>
            </a:r>
            <a:r>
              <a:rPr lang="en-US" sz="2000" dirty="0">
                <a:latin typeface="Roboto" pitchFamily="2" charset="0"/>
                <a:ea typeface="Roboto" pitchFamily="2" charset="0"/>
              </a:rPr>
              <a:t> </a:t>
            </a:r>
            <a:r>
              <a:rPr lang="en-US" sz="2000" dirty="0" smtClean="0">
                <a:latin typeface="Roboto" pitchFamily="2" charset="0"/>
                <a:ea typeface="Roboto" pitchFamily="2" charset="0"/>
              </a:rPr>
              <a:t>Bank</a:t>
            </a:r>
          </a:p>
          <a:p>
            <a:pPr marL="438912" indent="-320040" eaLnBrk="1" fontAlgn="auto" hangingPunct="1">
              <a:spcBef>
                <a:spcPts val="0"/>
              </a:spcBef>
              <a:spcAft>
                <a:spcPts val="0"/>
              </a:spcAft>
              <a:buFont typeface="Wingdings 2"/>
              <a:buChar char=""/>
              <a:defRPr/>
            </a:pPr>
            <a:r>
              <a:rPr lang="en-US" sz="2000" dirty="0" err="1" smtClean="0">
                <a:latin typeface="Roboto" pitchFamily="2" charset="0"/>
                <a:ea typeface="Roboto" pitchFamily="2" charset="0"/>
              </a:rPr>
              <a:t>Huaxia</a:t>
            </a:r>
            <a:r>
              <a:rPr lang="en-US" sz="2000" dirty="0" smtClean="0">
                <a:latin typeface="Roboto" pitchFamily="2" charset="0"/>
                <a:ea typeface="Roboto" pitchFamily="2" charset="0"/>
              </a:rPr>
              <a:t> Bank</a:t>
            </a:r>
          </a:p>
          <a:p>
            <a:pPr marL="438912" indent="-320040" eaLnBrk="1" fontAlgn="auto" hangingPunct="1">
              <a:spcBef>
                <a:spcPts val="0"/>
              </a:spcBef>
              <a:spcAft>
                <a:spcPts val="0"/>
              </a:spcAft>
              <a:buFont typeface="Wingdings 2"/>
              <a:buChar char=""/>
              <a:defRPr/>
            </a:pPr>
            <a:r>
              <a:rPr lang="en-US" sz="2000" dirty="0" smtClean="0">
                <a:latin typeface="Roboto" pitchFamily="2" charset="0"/>
                <a:ea typeface="Roboto" pitchFamily="2" charset="0"/>
              </a:rPr>
              <a:t>CITIC Bank</a:t>
            </a:r>
          </a:p>
          <a:p>
            <a:pPr marL="438912" indent="-320040" eaLnBrk="1" fontAlgn="auto" hangingPunct="1">
              <a:spcBef>
                <a:spcPts val="0"/>
              </a:spcBef>
              <a:spcAft>
                <a:spcPts val="0"/>
              </a:spcAft>
              <a:buFont typeface="Wingdings 2"/>
              <a:buChar char=""/>
              <a:defRPr/>
            </a:pPr>
            <a:r>
              <a:rPr lang="en-US" sz="2000" dirty="0">
                <a:latin typeface="Roboto" pitchFamily="2" charset="0"/>
                <a:ea typeface="Roboto" pitchFamily="2" charset="0"/>
              </a:rPr>
              <a:t>Joint-stock banks</a:t>
            </a:r>
            <a:endParaRPr lang="en-US" sz="2000" dirty="0" smtClean="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500" dirty="0" smtClean="0">
                <a:solidFill>
                  <a:schemeClr val="accent1">
                    <a:satMod val="150000"/>
                  </a:schemeClr>
                </a:solidFill>
                <a:latin typeface="Open Sans" pitchFamily="34" charset="0"/>
                <a:ea typeface="Open Sans" pitchFamily="34" charset="0"/>
                <a:cs typeface="Open Sans" pitchFamily="34" charset="0"/>
              </a:rPr>
              <a:t>AAFM® @ Indian Financial Industry</a:t>
            </a:r>
            <a:endParaRPr lang="en-US" sz="3500" dirty="0">
              <a:solidFill>
                <a:schemeClr val="accent1">
                  <a:satMod val="150000"/>
                </a:schemeClr>
              </a:solidFill>
              <a:latin typeface="Open Sans" pitchFamily="34" charset="0"/>
              <a:ea typeface="Open Sans" pitchFamily="34" charset="0"/>
              <a:cs typeface="Open Sans" pitchFamily="34" charset="0"/>
            </a:endParaRPr>
          </a:p>
        </p:txBody>
      </p:sp>
      <p:sp>
        <p:nvSpPr>
          <p:cNvPr id="3" name="Content Placeholder 2"/>
          <p:cNvSpPr>
            <a:spLocks noGrp="1"/>
          </p:cNvSpPr>
          <p:nvPr>
            <p:ph idx="1"/>
          </p:nvPr>
        </p:nvSpPr>
        <p:spPr>
          <a:xfrm>
            <a:off x="457200" y="1600200"/>
            <a:ext cx="8229600" cy="5105400"/>
          </a:xfrm>
        </p:spPr>
        <p:txBody>
          <a:bodyPr rtlCol="0">
            <a:normAutofit/>
          </a:bodyPr>
          <a:lstStyle/>
          <a:p>
            <a:pPr marL="118872" indent="0" algn="just" eaLnBrk="1" fontAlgn="auto" hangingPunct="1">
              <a:spcBef>
                <a:spcPts val="0"/>
              </a:spcBef>
              <a:spcAft>
                <a:spcPts val="0"/>
              </a:spcAft>
              <a:buFont typeface="Wingdings 2"/>
              <a:buNone/>
              <a:defRPr/>
            </a:pPr>
            <a:r>
              <a:rPr lang="en-US" sz="2600" b="1" dirty="0" smtClean="0">
                <a:solidFill>
                  <a:srgbClr val="FFC000"/>
                </a:solidFill>
                <a:latin typeface="Roboto" pitchFamily="2" charset="0"/>
                <a:ea typeface="Roboto" pitchFamily="2" charset="0"/>
              </a:rPr>
              <a:t>Many Financial Services Organizations have joined AAFM as Corporate Members</a:t>
            </a:r>
          </a:p>
          <a:p>
            <a:pPr marL="118872" indent="0" algn="just" eaLnBrk="1" fontAlgn="auto" hangingPunct="1">
              <a:spcBef>
                <a:spcPts val="0"/>
              </a:spcBef>
              <a:spcAft>
                <a:spcPts val="0"/>
              </a:spcAft>
              <a:buFont typeface="Wingdings 2"/>
              <a:buNone/>
              <a:defRPr/>
            </a:pPr>
            <a:endParaRPr lang="en-US" sz="2600" b="1" dirty="0" smtClean="0">
              <a:latin typeface="Roboto" pitchFamily="2" charset="0"/>
              <a:ea typeface="Roboto" pitchFamily="2" charset="0"/>
            </a:endParaRPr>
          </a:p>
          <a:p>
            <a:pPr marL="118872" indent="0" algn="just" eaLnBrk="1" fontAlgn="auto" hangingPunct="1">
              <a:spcBef>
                <a:spcPts val="0"/>
              </a:spcBef>
              <a:spcAft>
                <a:spcPts val="0"/>
              </a:spcAft>
              <a:buFont typeface="Wingdings 2" pitchFamily="18" charset="2"/>
              <a:buNone/>
              <a:defRPr/>
            </a:pPr>
            <a:r>
              <a:rPr lang="en-US" sz="2600" dirty="0" smtClean="0">
                <a:latin typeface="Roboto" pitchFamily="2" charset="0"/>
                <a:ea typeface="Roboto" pitchFamily="2" charset="0"/>
              </a:rPr>
              <a:t>These Corporate Members have agreed in writing to:</a:t>
            </a:r>
          </a:p>
          <a:p>
            <a:pPr marL="118872" indent="0" algn="just" eaLnBrk="1" fontAlgn="auto" hangingPunct="1">
              <a:spcBef>
                <a:spcPts val="0"/>
              </a:spcBef>
              <a:spcAft>
                <a:spcPts val="0"/>
              </a:spcAft>
              <a:buNone/>
              <a:defRPr/>
            </a:pPr>
            <a:endParaRPr lang="en-US" sz="2600" dirty="0" smtClean="0">
              <a:latin typeface="Roboto" pitchFamily="2" charset="0"/>
              <a:ea typeface="Roboto" pitchFamily="2" charset="0"/>
            </a:endParaRPr>
          </a:p>
          <a:p>
            <a:pPr marL="438912" indent="-320040" algn="just" eaLnBrk="1" fontAlgn="auto" hangingPunct="1">
              <a:spcBef>
                <a:spcPts val="0"/>
              </a:spcBef>
              <a:spcAft>
                <a:spcPts val="0"/>
              </a:spcAft>
              <a:buFont typeface="Wingdings 2"/>
              <a:buChar char=""/>
              <a:defRPr/>
            </a:pPr>
            <a:r>
              <a:rPr lang="en-US" sz="2600" b="1" dirty="0" smtClean="0">
                <a:latin typeface="Roboto" pitchFamily="2" charset="0"/>
                <a:ea typeface="Roboto" pitchFamily="2" charset="0"/>
              </a:rPr>
              <a:t>Promote </a:t>
            </a:r>
            <a:r>
              <a:rPr lang="en-US" sz="2600" b="1" dirty="0">
                <a:latin typeface="Roboto" pitchFamily="2" charset="0"/>
                <a:ea typeface="Roboto" pitchFamily="2" charset="0"/>
              </a:rPr>
              <a:t>CHARTERED WEALTH MANAGER® (CWM</a:t>
            </a:r>
            <a:r>
              <a:rPr lang="en-US" sz="2600" b="1" baseline="30000" dirty="0">
                <a:latin typeface="Roboto" pitchFamily="2" charset="0"/>
                <a:ea typeface="Roboto" pitchFamily="2" charset="0"/>
              </a:rPr>
              <a:t>®</a:t>
            </a:r>
            <a:r>
              <a:rPr lang="en-US" sz="2600" b="1" dirty="0">
                <a:latin typeface="Roboto" pitchFamily="2" charset="0"/>
                <a:ea typeface="Roboto" pitchFamily="2" charset="0"/>
              </a:rPr>
              <a:t>) </a:t>
            </a:r>
            <a:r>
              <a:rPr lang="en-US" sz="2600" dirty="0" smtClean="0">
                <a:latin typeface="Roboto" pitchFamily="2" charset="0"/>
                <a:ea typeface="Roboto" pitchFamily="2" charset="0"/>
              </a:rPr>
              <a:t>Certification </a:t>
            </a:r>
            <a:r>
              <a:rPr lang="en-US" sz="2600" dirty="0">
                <a:latin typeface="Roboto" pitchFamily="2" charset="0"/>
                <a:ea typeface="Roboto" pitchFamily="2" charset="0"/>
              </a:rPr>
              <a:t>at the organizational level by encouraging </a:t>
            </a:r>
            <a:r>
              <a:rPr lang="en-US" sz="2600" dirty="0" smtClean="0">
                <a:latin typeface="Roboto" pitchFamily="2" charset="0"/>
                <a:ea typeface="Roboto" pitchFamily="2" charset="0"/>
              </a:rPr>
              <a:t>their </a:t>
            </a:r>
            <a:r>
              <a:rPr lang="en-US" sz="2600" dirty="0">
                <a:latin typeface="Roboto" pitchFamily="2" charset="0"/>
                <a:ea typeface="Roboto" pitchFamily="2" charset="0"/>
              </a:rPr>
              <a:t>employees to undergo the </a:t>
            </a:r>
            <a:r>
              <a:rPr lang="en-US" sz="2600" dirty="0" smtClean="0">
                <a:latin typeface="Roboto" pitchFamily="2" charset="0"/>
                <a:ea typeface="Roboto" pitchFamily="2" charset="0"/>
              </a:rPr>
              <a:t>certification.</a:t>
            </a:r>
          </a:p>
          <a:p>
            <a:pPr marL="438912" indent="-320040" algn="just" eaLnBrk="1" fontAlgn="auto" hangingPunct="1">
              <a:spcBef>
                <a:spcPts val="0"/>
              </a:spcBef>
              <a:spcAft>
                <a:spcPts val="0"/>
              </a:spcAft>
              <a:buFont typeface="Wingdings 2"/>
              <a:buChar char=""/>
              <a:defRPr/>
            </a:pPr>
            <a:r>
              <a:rPr lang="en-US" sz="2600" b="1" dirty="0" smtClean="0">
                <a:latin typeface="Roboto" pitchFamily="2" charset="0"/>
                <a:ea typeface="Roboto" pitchFamily="2" charset="0"/>
              </a:rPr>
              <a:t>Recognize </a:t>
            </a:r>
            <a:r>
              <a:rPr lang="en-US" sz="2600" b="1" dirty="0">
                <a:latin typeface="Roboto" pitchFamily="2" charset="0"/>
                <a:ea typeface="Roboto" pitchFamily="2" charset="0"/>
              </a:rPr>
              <a:t>the CWM® </a:t>
            </a:r>
            <a:r>
              <a:rPr lang="en-US" sz="2600" b="1" dirty="0" smtClean="0">
                <a:latin typeface="Roboto" pitchFamily="2" charset="0"/>
                <a:ea typeface="Roboto" pitchFamily="2" charset="0"/>
              </a:rPr>
              <a:t>Certification </a:t>
            </a:r>
            <a:r>
              <a:rPr lang="en-US" sz="2600" dirty="0">
                <a:latin typeface="Roboto" pitchFamily="2" charset="0"/>
                <a:ea typeface="Roboto" pitchFamily="2" charset="0"/>
              </a:rPr>
              <a:t>as an eligible advantageous qualification in the financial domain area </a:t>
            </a:r>
            <a:r>
              <a:rPr lang="en-US" sz="2600" dirty="0" smtClean="0">
                <a:latin typeface="Roboto" pitchFamily="2" charset="0"/>
                <a:ea typeface="Roboto" pitchFamily="2" charset="0"/>
              </a:rPr>
              <a:t>in their </a:t>
            </a:r>
            <a:r>
              <a:rPr lang="en-US" sz="2600" dirty="0">
                <a:latin typeface="Roboto" pitchFamily="2" charset="0"/>
                <a:ea typeface="Roboto" pitchFamily="2" charset="0"/>
              </a:rPr>
              <a:t>organization.</a:t>
            </a:r>
          </a:p>
          <a:p>
            <a:pPr marL="118872" indent="0" algn="just" eaLnBrk="1" fontAlgn="auto" hangingPunct="1">
              <a:spcBef>
                <a:spcPts val="0"/>
              </a:spcBef>
              <a:spcAft>
                <a:spcPts val="0"/>
              </a:spcAft>
              <a:buFont typeface="Wingdings 2"/>
              <a:buNone/>
              <a:defRPr/>
            </a:pPr>
            <a:endParaRPr lang="en-US" sz="2600" b="1" dirty="0" smtClean="0">
              <a:latin typeface="Roboto" pitchFamily="2" charset="0"/>
              <a:ea typeface="Roboto" pitchFamily="2" charset="0"/>
            </a:endParaRPr>
          </a:p>
          <a:p>
            <a:pPr marL="118872" indent="0" algn="just" eaLnBrk="1" fontAlgn="auto" hangingPunct="1">
              <a:spcBef>
                <a:spcPts val="0"/>
              </a:spcBef>
              <a:spcAft>
                <a:spcPts val="0"/>
              </a:spcAft>
              <a:buFont typeface="Wingdings 2"/>
              <a:buNone/>
              <a:defRPr/>
            </a:pPr>
            <a:endParaRPr lang="en-US" sz="2600" b="1" dirty="0" smtClean="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lstStyle/>
          <a:p>
            <a:pPr algn="ctr" eaLnBrk="1" hangingPunct="1">
              <a:defRPr/>
            </a:pPr>
            <a:r>
              <a:rPr lang="en-IN" dirty="0" smtClean="0">
                <a:latin typeface="Open Sans" pitchFamily="34" charset="0"/>
                <a:ea typeface="Open Sans" pitchFamily="34" charset="0"/>
                <a:cs typeface="Open Sans" pitchFamily="34" charset="0"/>
              </a:rPr>
              <a:t>AAFM CORPORATE MEMBERS</a:t>
            </a:r>
            <a:endParaRPr lang="en-IN" dirty="0">
              <a:latin typeface="Open Sans" pitchFamily="34" charset="0"/>
              <a:ea typeface="Open Sans" pitchFamily="34" charset="0"/>
              <a:cs typeface="Open Sans" pitchFamily="34" charset="0"/>
            </a:endParaRPr>
          </a:p>
        </p:txBody>
      </p:sp>
      <p:pic>
        <p:nvPicPr>
          <p:cNvPr id="7" name="Picture 6"/>
          <p:cNvPicPr>
            <a:picLocks noChangeAspect="1"/>
          </p:cNvPicPr>
          <p:nvPr/>
        </p:nvPicPr>
        <p:blipFill>
          <a:blip r:embed="rId2"/>
          <a:stretch>
            <a:fillRect/>
          </a:stretch>
        </p:blipFill>
        <p:spPr>
          <a:xfrm>
            <a:off x="1524000" y="1676400"/>
            <a:ext cx="6262688"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dirty="0" smtClean="0">
                <a:solidFill>
                  <a:schemeClr val="accent1">
                    <a:satMod val="150000"/>
                  </a:schemeClr>
                </a:solidFill>
                <a:latin typeface="Open Sans" pitchFamily="34" charset="0"/>
                <a:ea typeface="Open Sans" pitchFamily="34" charset="0"/>
                <a:cs typeface="Open Sans" pitchFamily="34" charset="0"/>
              </a:rPr>
              <a:t>Flow of the Presentation</a:t>
            </a:r>
            <a:endParaRPr lang="en-US" sz="4800" dirty="0">
              <a:solidFill>
                <a:schemeClr val="accent1">
                  <a:satMod val="150000"/>
                </a:schemeClr>
              </a:solidFill>
              <a:latin typeface="Open Sans" pitchFamily="34" charset="0"/>
              <a:ea typeface="Open Sans" pitchFamily="34" charset="0"/>
              <a:cs typeface="Open Sans" pitchFamily="34" charset="0"/>
            </a:endParaRPr>
          </a:p>
        </p:txBody>
      </p:sp>
      <p:sp>
        <p:nvSpPr>
          <p:cNvPr id="26627" name="Content Placeholder 2"/>
          <p:cNvSpPr>
            <a:spLocks noGrp="1"/>
          </p:cNvSpPr>
          <p:nvPr>
            <p:ph idx="1"/>
          </p:nvPr>
        </p:nvSpPr>
        <p:spPr/>
        <p:txBody>
          <a:bodyPr/>
          <a:lstStyle/>
          <a:p>
            <a:pPr marL="631825" indent="-514350" eaLnBrk="1" hangingPunct="1">
              <a:buClrTx/>
              <a:buFont typeface="Corbel" pitchFamily="34" charset="0"/>
              <a:buAutoNum type="arabicPeriod"/>
            </a:pPr>
            <a:r>
              <a:rPr lang="en-US" sz="4000" dirty="0" smtClean="0">
                <a:latin typeface="Roboto" pitchFamily="2" charset="0"/>
                <a:ea typeface="Roboto" pitchFamily="2" charset="0"/>
              </a:rPr>
              <a:t>AAFM</a:t>
            </a:r>
            <a:r>
              <a:rPr lang="en-US" sz="4000" baseline="30000" dirty="0" smtClean="0">
                <a:latin typeface="Roboto" pitchFamily="2" charset="0"/>
                <a:ea typeface="Roboto" pitchFamily="2" charset="0"/>
              </a:rPr>
              <a:t>®</a:t>
            </a:r>
            <a:r>
              <a:rPr lang="en-US" sz="4000" dirty="0" smtClean="0">
                <a:latin typeface="Roboto" pitchFamily="2" charset="0"/>
                <a:ea typeface="Roboto" pitchFamily="2" charset="0"/>
              </a:rPr>
              <a:t> as a Global Body</a:t>
            </a:r>
          </a:p>
          <a:p>
            <a:pPr marL="631825" indent="-514350" eaLnBrk="1" hangingPunct="1">
              <a:buClrTx/>
              <a:buFont typeface="Corbel" pitchFamily="34" charset="0"/>
              <a:buAutoNum type="arabicPeriod"/>
            </a:pPr>
            <a:r>
              <a:rPr lang="en-US" sz="4000" b="1" dirty="0" smtClean="0">
                <a:solidFill>
                  <a:srgbClr val="FFC000"/>
                </a:solidFill>
                <a:latin typeface="Roboto" pitchFamily="2" charset="0"/>
                <a:ea typeface="Roboto" pitchFamily="2" charset="0"/>
              </a:rPr>
              <a:t>CWM</a:t>
            </a:r>
            <a:r>
              <a:rPr lang="en-US" sz="4000" b="1" baseline="30000" dirty="0" smtClean="0">
                <a:solidFill>
                  <a:srgbClr val="FFC000"/>
                </a:solidFill>
                <a:latin typeface="Roboto" pitchFamily="2" charset="0"/>
                <a:ea typeface="Roboto" pitchFamily="2" charset="0"/>
              </a:rPr>
              <a:t>®</a:t>
            </a:r>
            <a:r>
              <a:rPr lang="en-US" sz="4000" b="1" dirty="0" smtClean="0">
                <a:solidFill>
                  <a:srgbClr val="FFC000"/>
                </a:solidFill>
                <a:latin typeface="Roboto" pitchFamily="2" charset="0"/>
                <a:ea typeface="Roboto" pitchFamily="2" charset="0"/>
              </a:rPr>
              <a:t> Certification</a:t>
            </a:r>
          </a:p>
          <a:p>
            <a:pPr marL="631825" indent="-514350" eaLnBrk="1" hangingPunct="1">
              <a:buClrTx/>
              <a:buFont typeface="Corbel" pitchFamily="34" charset="0"/>
              <a:buAutoNum type="arabicPeriod"/>
            </a:pPr>
            <a:r>
              <a:rPr lang="en-US" sz="4000" dirty="0" smtClean="0">
                <a:latin typeface="Roboto" pitchFamily="2" charset="0"/>
                <a:ea typeface="Roboto" pitchFamily="2" charset="0"/>
              </a:rPr>
              <a:t>CWM Examination</a:t>
            </a:r>
          </a:p>
          <a:p>
            <a:pPr marL="631825" indent="-514350" eaLnBrk="1" hangingPunct="1">
              <a:buClrTx/>
              <a:buFont typeface="Corbel" pitchFamily="34" charset="0"/>
              <a:buAutoNum type="arabicPeriod"/>
            </a:pPr>
            <a:r>
              <a:rPr lang="en-US" sz="4000" dirty="0" smtClean="0">
                <a:latin typeface="Roboto" pitchFamily="2" charset="0"/>
                <a:ea typeface="Roboto" pitchFamily="2" charset="0"/>
              </a:rPr>
              <a:t>AAFM India Board Fee</a:t>
            </a:r>
          </a:p>
          <a:p>
            <a:pPr marL="631825" indent="-514350" eaLnBrk="1" hangingPunct="1">
              <a:buClrTx/>
              <a:buFont typeface="Corbel" pitchFamily="34" charset="0"/>
              <a:buAutoNum type="arabicPeriod"/>
            </a:pPr>
            <a:r>
              <a:rPr lang="en-US" sz="4000" dirty="0" smtClean="0">
                <a:latin typeface="Roboto" pitchFamily="2" charset="0"/>
                <a:ea typeface="Roboto" pitchFamily="2" charset="0"/>
              </a:rPr>
              <a:t>Mode of Registration for CWM</a:t>
            </a:r>
            <a:r>
              <a:rPr lang="en-US" sz="4000" baseline="30000" dirty="0" smtClean="0">
                <a:latin typeface="Roboto" pitchFamily="2" charset="0"/>
                <a:ea typeface="Roboto" pitchFamily="2"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IN" sz="3600" dirty="0" smtClean="0">
                <a:latin typeface="Open Sans" pitchFamily="34" charset="0"/>
                <a:ea typeface="Open Sans" pitchFamily="34" charset="0"/>
                <a:cs typeface="Open Sans" pitchFamily="34" charset="0"/>
              </a:rPr>
              <a:t>CHARTERED WEALTH MANAGER®</a:t>
            </a:r>
            <a:br>
              <a:rPr lang="en-IN" sz="3600" dirty="0" smtClean="0">
                <a:latin typeface="Open Sans" pitchFamily="34" charset="0"/>
                <a:ea typeface="Open Sans" pitchFamily="34" charset="0"/>
                <a:cs typeface="Open Sans" pitchFamily="34" charset="0"/>
              </a:rPr>
            </a:br>
            <a:r>
              <a:rPr lang="en-IN" sz="3600" dirty="0">
                <a:latin typeface="Open Sans" pitchFamily="34" charset="0"/>
                <a:ea typeface="Open Sans" pitchFamily="34" charset="0"/>
                <a:cs typeface="Open Sans" pitchFamily="34" charset="0"/>
              </a:rPr>
              <a:t>	</a:t>
            </a:r>
            <a:r>
              <a:rPr lang="en-IN" sz="3600" dirty="0" smtClean="0">
                <a:latin typeface="Open Sans" pitchFamily="34" charset="0"/>
                <a:ea typeface="Open Sans" pitchFamily="34" charset="0"/>
                <a:cs typeface="Open Sans" pitchFamily="34" charset="0"/>
              </a:rPr>
              <a:t>		(CWM®)</a:t>
            </a:r>
            <a:endParaRPr lang="en-IN" sz="3600" dirty="0">
              <a:latin typeface="Open Sans" pitchFamily="34" charset="0"/>
              <a:ea typeface="Open Sans" pitchFamily="34" charset="0"/>
              <a:cs typeface="Open Sans" pitchFamily="34" charset="0"/>
            </a:endParaRPr>
          </a:p>
        </p:txBody>
      </p:sp>
      <p:sp>
        <p:nvSpPr>
          <p:cNvPr id="3" name="Content Placeholder 2"/>
          <p:cNvSpPr>
            <a:spLocks noGrp="1"/>
          </p:cNvSpPr>
          <p:nvPr>
            <p:ph idx="1"/>
          </p:nvPr>
        </p:nvSpPr>
        <p:spPr/>
        <p:txBody>
          <a:bodyPr/>
          <a:lstStyle/>
          <a:p>
            <a:pPr algn="just" eaLnBrk="1" hangingPunct="1">
              <a:defRPr/>
            </a:pPr>
            <a:r>
              <a:rPr lang="en-IN" b="1" dirty="0">
                <a:latin typeface="Roboto" pitchFamily="2" charset="0"/>
                <a:ea typeface="Roboto" pitchFamily="2" charset="0"/>
              </a:rPr>
              <a:t>Chartered Wealth Manager</a:t>
            </a:r>
            <a:r>
              <a:rPr lang="en-IN" b="1" baseline="30000" dirty="0" smtClean="0">
                <a:latin typeface="Roboto" pitchFamily="2" charset="0"/>
                <a:ea typeface="Roboto" pitchFamily="2" charset="0"/>
              </a:rPr>
              <a:t>®</a:t>
            </a:r>
            <a:r>
              <a:rPr lang="en-IN" b="1" dirty="0" smtClean="0">
                <a:latin typeface="Roboto" pitchFamily="2" charset="0"/>
                <a:ea typeface="Roboto" pitchFamily="2" charset="0"/>
              </a:rPr>
              <a:t> (CWM®) </a:t>
            </a:r>
            <a:r>
              <a:rPr lang="en-IN" b="1" dirty="0">
                <a:latin typeface="Roboto" pitchFamily="2" charset="0"/>
                <a:ea typeface="Roboto" pitchFamily="2" charset="0"/>
              </a:rPr>
              <a:t>is the Highest Global Designation in Wealth Management, Private Banking and Wealth Advisory</a:t>
            </a:r>
            <a:r>
              <a:rPr lang="en-IN" b="1" dirty="0" smtClean="0">
                <a:latin typeface="Roboto" pitchFamily="2" charset="0"/>
                <a:ea typeface="Roboto" pitchFamily="2" charset="0"/>
              </a:rPr>
              <a:t>. </a:t>
            </a:r>
          </a:p>
          <a:p>
            <a:pPr marL="119062" indent="0" algn="just" eaLnBrk="1" hangingPunct="1">
              <a:buFont typeface="Wingdings 2" pitchFamily="18" charset="2"/>
              <a:buNone/>
              <a:defRPr/>
            </a:pPr>
            <a:endParaRPr lang="en-IN" b="1" dirty="0" smtClean="0">
              <a:latin typeface="Roboto" pitchFamily="2" charset="0"/>
              <a:ea typeface="Roboto" pitchFamily="2" charset="0"/>
            </a:endParaRPr>
          </a:p>
          <a:p>
            <a:pPr algn="just" eaLnBrk="1" hangingPunct="1">
              <a:defRPr/>
            </a:pPr>
            <a:r>
              <a:rPr lang="en-IN" sz="2800" b="1" dirty="0" smtClean="0">
                <a:latin typeface="Roboto" pitchFamily="2" charset="0"/>
                <a:ea typeface="Roboto" pitchFamily="2" charset="0"/>
              </a:rPr>
              <a:t>CWM®</a:t>
            </a:r>
            <a:r>
              <a:rPr lang="en-IN" sz="2800" dirty="0" smtClean="0">
                <a:latin typeface="Roboto" pitchFamily="2" charset="0"/>
                <a:ea typeface="Roboto" pitchFamily="2" charset="0"/>
              </a:rPr>
              <a:t> </a:t>
            </a:r>
            <a:r>
              <a:rPr lang="en-IN" sz="2800" dirty="0">
                <a:latin typeface="Roboto" pitchFamily="2" charset="0"/>
                <a:ea typeface="Roboto" pitchFamily="2" charset="0"/>
              </a:rPr>
              <a:t>are revered for their skills and expertise by </a:t>
            </a:r>
            <a:r>
              <a:rPr lang="en-IN" sz="2800" dirty="0" smtClean="0">
                <a:latin typeface="Roboto" pitchFamily="2" charset="0"/>
                <a:ea typeface="Roboto" pitchFamily="2" charset="0"/>
              </a:rPr>
              <a:t>Top </a:t>
            </a:r>
            <a:r>
              <a:rPr lang="en-IN" sz="2800" dirty="0">
                <a:latin typeface="Roboto" pitchFamily="2" charset="0"/>
                <a:ea typeface="Roboto" pitchFamily="2" charset="0"/>
              </a:rPr>
              <a:t>Wealth Management Organizations across the </a:t>
            </a:r>
            <a:r>
              <a:rPr lang="en-IN" sz="2800" dirty="0" smtClean="0">
                <a:latin typeface="Roboto" pitchFamily="2" charset="0"/>
                <a:ea typeface="Roboto" pitchFamily="2" charset="0"/>
              </a:rPr>
              <a:t>Globe which give </a:t>
            </a:r>
            <a:r>
              <a:rPr lang="en-IN" sz="2800" dirty="0">
                <a:latin typeface="Roboto" pitchFamily="2" charset="0"/>
                <a:ea typeface="Roboto" pitchFamily="2" charset="0"/>
              </a:rPr>
              <a:t>preference to CWM® Designation Holders in their recruitment process.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1" descr="LLM AAFM Graduat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33400"/>
            <a:ext cx="18018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Brett\AppData\Local\Microsoft\Windows\Temporary Internet Files\Content.IE5\HM5VXP05\MPj04313170000[1].jpg"/>
          <p:cNvPicPr>
            <a:picLocks noChangeAspect="1" noChangeArrowheads="1"/>
          </p:cNvPicPr>
          <p:nvPr/>
        </p:nvPicPr>
        <p:blipFill>
          <a:blip r:embed="rId4" cstate="email">
            <a:duotone>
              <a:schemeClr val="accent1">
                <a:shade val="45000"/>
                <a:satMod val="135000"/>
              </a:schemeClr>
              <a:prstClr val="white"/>
            </a:duotone>
          </a:blip>
          <a:srcRect/>
          <a:stretch>
            <a:fillRect/>
          </a:stretch>
        </p:blipFill>
        <p:spPr bwMode="auto">
          <a:xfrm>
            <a:off x="0" y="1524000"/>
            <a:ext cx="9144000" cy="5334000"/>
          </a:xfrm>
          <a:prstGeom prst="rect">
            <a:avLst/>
          </a:prstGeom>
          <a:noFill/>
        </p:spPr>
      </p:pic>
      <p:pic>
        <p:nvPicPr>
          <p:cNvPr id="2" name="Picture 1" descr="image001.jpg"/>
          <p:cNvPicPr>
            <a:picLocks noChangeAspect="1"/>
          </p:cNvPicPr>
          <p:nvPr/>
        </p:nvPicPr>
        <p:blipFill>
          <a:blip r:embed="rId5"/>
          <a:stretch>
            <a:fillRect/>
          </a:stretch>
        </p:blipFill>
        <p:spPr>
          <a:xfrm>
            <a:off x="152400" y="3200400"/>
            <a:ext cx="2362200" cy="1660525"/>
          </a:xfrm>
          <a:prstGeom prst="rect">
            <a:avLst/>
          </a:prstGeom>
          <a:ln>
            <a:noFill/>
          </a:ln>
          <a:effectLst>
            <a:outerShdw blurRad="190500" algn="tl" rotWithShape="0">
              <a:srgbClr val="000000">
                <a:alpha val="70000"/>
              </a:srgbClr>
            </a:outerShdw>
          </a:effectLst>
        </p:spPr>
      </p:pic>
      <p:pic>
        <p:nvPicPr>
          <p:cNvPr id="5" name="Picture 4" descr="DSC02715.JPG"/>
          <p:cNvPicPr>
            <a:picLocks noChangeAspect="1"/>
          </p:cNvPicPr>
          <p:nvPr/>
        </p:nvPicPr>
        <p:blipFill>
          <a:blip r:embed="rId6"/>
          <a:stretch>
            <a:fillRect/>
          </a:stretch>
        </p:blipFill>
        <p:spPr>
          <a:xfrm>
            <a:off x="152400" y="4933950"/>
            <a:ext cx="2362200" cy="1771650"/>
          </a:xfrm>
          <a:prstGeom prst="rect">
            <a:avLst/>
          </a:prstGeom>
          <a:ln>
            <a:noFill/>
          </a:ln>
          <a:effectLst>
            <a:outerShdw blurRad="190500" algn="tl" rotWithShape="0">
              <a:srgbClr val="000000">
                <a:alpha val="70000"/>
              </a:srgbClr>
            </a:outerShdw>
          </a:effectLst>
        </p:spPr>
      </p:pic>
      <p:pic>
        <p:nvPicPr>
          <p:cNvPr id="30722" name="Picture 2" descr="C:\AAFM\Images\CWM20071106ChangZhou.jpg"/>
          <p:cNvPicPr>
            <a:picLocks noChangeAspect="1" noChangeArrowheads="1"/>
          </p:cNvPicPr>
          <p:nvPr/>
        </p:nvPicPr>
        <p:blipFill>
          <a:blip r:embed="rId7">
            <a:lum contrast="20000"/>
          </a:blip>
          <a:srcRect/>
          <a:stretch>
            <a:fillRect/>
          </a:stretch>
        </p:blipFill>
        <p:spPr bwMode="auto">
          <a:xfrm>
            <a:off x="2895600" y="5257800"/>
            <a:ext cx="6096000" cy="1489075"/>
          </a:xfrm>
          <a:prstGeom prst="rect">
            <a:avLst/>
          </a:prstGeom>
          <a:ln>
            <a:noFill/>
          </a:ln>
          <a:effectLst>
            <a:outerShdw blurRad="190500" algn="tl" rotWithShape="0">
              <a:srgbClr val="000000">
                <a:alpha val="70000"/>
              </a:srgbClr>
            </a:outerShdw>
          </a:effectLst>
        </p:spPr>
      </p:pic>
      <p:pic>
        <p:nvPicPr>
          <p:cNvPr id="28679" name="Picture 3" descr="C:\AAFM\Images\NBK CWM Grads 200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2954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2"/>
          <p:cNvSpPr txBox="1">
            <a:spLocks/>
          </p:cNvSpPr>
          <p:nvPr/>
        </p:nvSpPr>
        <p:spPr>
          <a:xfrm>
            <a:off x="228600" y="95250"/>
            <a:ext cx="8305800" cy="971550"/>
          </a:xfrm>
          <a:prstGeom prst="rect">
            <a:avLst/>
          </a:prstGeom>
        </p:spPr>
        <p:txBody>
          <a:bodyPr/>
          <a:lstStyle/>
          <a:p>
            <a:pPr eaLnBrk="0" hangingPunct="0">
              <a:defRPr/>
            </a:pPr>
            <a:r>
              <a:rPr lang="en-US" sz="2800" b="1" dirty="0">
                <a:solidFill>
                  <a:schemeClr val="bg1"/>
                </a:solidFill>
                <a:latin typeface="Open Sans" pitchFamily="34" charset="0"/>
                <a:ea typeface="Open Sans" pitchFamily="34" charset="0"/>
                <a:cs typeface="Open Sans" pitchFamily="34" charset="0"/>
              </a:rPr>
              <a:t>Global Presence - 150+ Countries &amp; Truly </a:t>
            </a:r>
          </a:p>
          <a:p>
            <a:pPr eaLnBrk="0" hangingPunct="0">
              <a:defRPr/>
            </a:pPr>
            <a:r>
              <a:rPr lang="en-US" sz="2800" b="1" dirty="0">
                <a:solidFill>
                  <a:schemeClr val="bg1"/>
                </a:solidFill>
                <a:latin typeface="Open Sans" pitchFamily="34" charset="0"/>
                <a:ea typeface="Open Sans" pitchFamily="34" charset="0"/>
                <a:cs typeface="Open Sans" pitchFamily="34" charset="0"/>
              </a:rPr>
              <a:t>Global Since </a:t>
            </a:r>
            <a:r>
              <a:rPr lang="en-US" sz="2800" b="1" dirty="0" smtClean="0">
                <a:solidFill>
                  <a:schemeClr val="bg1"/>
                </a:solidFill>
                <a:latin typeface="Open Sans" pitchFamily="34" charset="0"/>
                <a:ea typeface="Open Sans" pitchFamily="34" charset="0"/>
                <a:cs typeface="Open Sans" pitchFamily="34" charset="0"/>
              </a:rPr>
              <a:t>1996…</a:t>
            </a:r>
            <a:endParaRPr lang="en-SG" sz="2800" b="1" dirty="0">
              <a:solidFill>
                <a:schemeClr val="bg1"/>
              </a:solidFill>
              <a:latin typeface="Open Sans" pitchFamily="34" charset="0"/>
              <a:ea typeface="Open Sans" pitchFamily="34" charset="0"/>
              <a:cs typeface="Open Sans" pitchFamily="34" charset="0"/>
            </a:endParaRPr>
          </a:p>
        </p:txBody>
      </p:sp>
      <p:pic>
        <p:nvPicPr>
          <p:cNvPr id="16" name="Picture 15" descr="2008-07-28_5449.JPG"/>
          <p:cNvPicPr>
            <a:picLocks noChangeAspect="1"/>
          </p:cNvPicPr>
          <p:nvPr/>
        </p:nvPicPr>
        <p:blipFill>
          <a:blip r:embed="rId9"/>
          <a:srcRect/>
          <a:stretch>
            <a:fillRect/>
          </a:stretch>
        </p:blipFill>
        <p:spPr>
          <a:xfrm>
            <a:off x="5181600" y="3048000"/>
            <a:ext cx="3962400" cy="2144713"/>
          </a:xfrm>
          <a:prstGeom prst="rect">
            <a:avLst/>
          </a:prstGeom>
          <a:ln>
            <a:noFill/>
          </a:ln>
          <a:effectLst>
            <a:outerShdw blurRad="190500" algn="tl" rotWithShape="0">
              <a:srgbClr val="000000">
                <a:alpha val="70000"/>
              </a:srgbClr>
            </a:outerShdw>
          </a:effectLst>
        </p:spPr>
      </p:pic>
      <p:sp>
        <p:nvSpPr>
          <p:cNvPr id="28682" name="TextBox 16"/>
          <p:cNvSpPr txBox="1">
            <a:spLocks noChangeArrowheads="1"/>
          </p:cNvSpPr>
          <p:nvPr/>
        </p:nvSpPr>
        <p:spPr bwMode="auto">
          <a:xfrm>
            <a:off x="3048000" y="6519863"/>
            <a:ext cx="5867400" cy="33813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600" b="1">
                <a:solidFill>
                  <a:srgbClr val="FF0000"/>
                </a:solidFill>
                <a:latin typeface="Calibri" pitchFamily="34" charset="0"/>
              </a:rPr>
              <a:t>Mainland - China</a:t>
            </a:r>
            <a:endParaRPr lang="en-SG" sz="1600" b="1">
              <a:solidFill>
                <a:srgbClr val="FF0000"/>
              </a:solidFill>
              <a:latin typeface="Calibri" pitchFamily="34" charset="0"/>
            </a:endParaRPr>
          </a:p>
        </p:txBody>
      </p:sp>
      <p:sp>
        <p:nvSpPr>
          <p:cNvPr id="28683" name="TextBox 17"/>
          <p:cNvSpPr txBox="1">
            <a:spLocks noChangeArrowheads="1"/>
          </p:cNvSpPr>
          <p:nvPr/>
        </p:nvSpPr>
        <p:spPr bwMode="auto">
          <a:xfrm>
            <a:off x="5410200" y="3200400"/>
            <a:ext cx="35814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600" b="1">
                <a:solidFill>
                  <a:srgbClr val="333399"/>
                </a:solidFill>
                <a:latin typeface="Calibri" pitchFamily="34" charset="0"/>
              </a:rPr>
              <a:t>Hong Kong (SAR)</a:t>
            </a:r>
            <a:endParaRPr lang="en-SG" sz="1600" b="1">
              <a:solidFill>
                <a:srgbClr val="333399"/>
              </a:solidFill>
              <a:latin typeface="Calibri" pitchFamily="34" charset="0"/>
            </a:endParaRPr>
          </a:p>
        </p:txBody>
      </p:sp>
      <p:sp>
        <p:nvSpPr>
          <p:cNvPr id="28684" name="TextBox 18"/>
          <p:cNvSpPr txBox="1">
            <a:spLocks noChangeArrowheads="1"/>
          </p:cNvSpPr>
          <p:nvPr/>
        </p:nvSpPr>
        <p:spPr bwMode="auto">
          <a:xfrm>
            <a:off x="228600" y="2590800"/>
            <a:ext cx="22098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600" b="1">
                <a:solidFill>
                  <a:srgbClr val="333399"/>
                </a:solidFill>
                <a:latin typeface="Calibri" pitchFamily="34" charset="0"/>
              </a:rPr>
              <a:t>Kuwait City</a:t>
            </a:r>
            <a:endParaRPr lang="en-SG" sz="1600" b="1">
              <a:solidFill>
                <a:srgbClr val="333399"/>
              </a:solidFill>
              <a:latin typeface="Calibri" pitchFamily="34" charset="0"/>
            </a:endParaRPr>
          </a:p>
        </p:txBody>
      </p:sp>
      <p:sp>
        <p:nvSpPr>
          <p:cNvPr id="28685" name="TextBox 19"/>
          <p:cNvSpPr txBox="1">
            <a:spLocks noChangeArrowheads="1"/>
          </p:cNvSpPr>
          <p:nvPr/>
        </p:nvSpPr>
        <p:spPr bwMode="auto">
          <a:xfrm>
            <a:off x="228600" y="4419600"/>
            <a:ext cx="22098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600" b="1">
                <a:solidFill>
                  <a:srgbClr val="333399"/>
                </a:solidFill>
                <a:latin typeface="Calibri" pitchFamily="34" charset="0"/>
              </a:rPr>
              <a:t>Doha, Qatar</a:t>
            </a:r>
            <a:endParaRPr lang="en-SG" sz="1600" b="1">
              <a:solidFill>
                <a:srgbClr val="333399"/>
              </a:solidFill>
              <a:latin typeface="Calibri" pitchFamily="34" charset="0"/>
            </a:endParaRPr>
          </a:p>
        </p:txBody>
      </p:sp>
      <p:sp>
        <p:nvSpPr>
          <p:cNvPr id="28686" name="TextBox 20"/>
          <p:cNvSpPr txBox="1">
            <a:spLocks noChangeArrowheads="1"/>
          </p:cNvSpPr>
          <p:nvPr/>
        </p:nvSpPr>
        <p:spPr bwMode="auto">
          <a:xfrm>
            <a:off x="228600" y="6248400"/>
            <a:ext cx="22098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600" b="1">
                <a:solidFill>
                  <a:srgbClr val="333399"/>
                </a:solidFill>
                <a:latin typeface="Calibri" pitchFamily="34" charset="0"/>
              </a:rPr>
              <a:t>Dubai, UAE</a:t>
            </a:r>
            <a:endParaRPr lang="en-SG" sz="1600" b="1">
              <a:solidFill>
                <a:srgbClr val="333399"/>
              </a:solidFill>
              <a:latin typeface="Calibri" pitchFamily="34" charset="0"/>
            </a:endParaRPr>
          </a:p>
        </p:txBody>
      </p:sp>
      <p:pic>
        <p:nvPicPr>
          <p:cNvPr id="28687" name="Picture 21" descr="Taiwa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35814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Box 23"/>
          <p:cNvSpPr txBox="1">
            <a:spLocks noChangeArrowheads="1"/>
          </p:cNvSpPr>
          <p:nvPr/>
        </p:nvSpPr>
        <p:spPr bwMode="auto">
          <a:xfrm>
            <a:off x="2971800" y="4876800"/>
            <a:ext cx="19050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600" b="1">
                <a:solidFill>
                  <a:srgbClr val="333399"/>
                </a:solidFill>
                <a:latin typeface="Calibri" pitchFamily="34" charset="0"/>
              </a:rPr>
              <a:t>Taipei, Taiwan</a:t>
            </a:r>
            <a:endParaRPr lang="en-SG" sz="1600" b="1">
              <a:solidFill>
                <a:srgbClr val="333399"/>
              </a:solidFill>
              <a:latin typeface="Calibri" pitchFamily="34" charset="0"/>
            </a:endParaRPr>
          </a:p>
        </p:txBody>
      </p:sp>
      <p:pic>
        <p:nvPicPr>
          <p:cNvPr id="28689" name="Picture 24" descr="AAFM Asia CWM Photo.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7588" y="1752600"/>
            <a:ext cx="30464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2"/>
          <a:srcRect/>
          <a:stretch>
            <a:fillRect/>
          </a:stretch>
        </p:blipFill>
        <p:spPr bwMode="auto">
          <a:xfrm>
            <a:off x="2971800" y="1600200"/>
            <a:ext cx="3162300" cy="2295525"/>
          </a:xfrm>
          <a:prstGeom prst="rect">
            <a:avLst/>
          </a:prstGeom>
          <a:ln>
            <a:noFill/>
          </a:ln>
          <a:effectLst>
            <a:outerShdw blurRad="190500" algn="tl" rotWithShape="0">
              <a:srgbClr val="000000">
                <a:alpha val="70000"/>
              </a:srgbClr>
            </a:outerShdw>
          </a:effectLst>
        </p:spPr>
      </p:pic>
      <p:sp>
        <p:nvSpPr>
          <p:cNvPr id="28691" name="TextBox 22"/>
          <p:cNvSpPr txBox="1">
            <a:spLocks noChangeArrowheads="1"/>
          </p:cNvSpPr>
          <p:nvPr/>
        </p:nvSpPr>
        <p:spPr bwMode="auto">
          <a:xfrm>
            <a:off x="3200400" y="1676400"/>
            <a:ext cx="28956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600" b="1">
                <a:solidFill>
                  <a:srgbClr val="333399"/>
                </a:solidFill>
                <a:latin typeface="Calibri" pitchFamily="34" charset="0"/>
              </a:rPr>
              <a:t>Athens, Greece</a:t>
            </a:r>
            <a:endParaRPr lang="en-SG" sz="1600" b="1">
              <a:solidFill>
                <a:srgbClr val="333399"/>
              </a:solidFill>
              <a:latin typeface="Calibri" pitchFamily="34" charset="0"/>
            </a:endParaRPr>
          </a:p>
        </p:txBody>
      </p:sp>
      <p:pic>
        <p:nvPicPr>
          <p:cNvPr id="28692" name="Picture 19" descr="Professor Mentz  2008.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2514600"/>
            <a:ext cx="1524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TextBox 22"/>
          <p:cNvSpPr txBox="1">
            <a:spLocks noChangeArrowheads="1"/>
          </p:cNvSpPr>
          <p:nvPr/>
        </p:nvSpPr>
        <p:spPr bwMode="auto">
          <a:xfrm>
            <a:off x="5791200" y="762000"/>
            <a:ext cx="838200" cy="5842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n-US" sz="1600" b="1">
                <a:solidFill>
                  <a:srgbClr val="333399"/>
                </a:solidFill>
                <a:latin typeface="Calibri" pitchFamily="34" charset="0"/>
              </a:rPr>
              <a:t>Ghana, Africa</a:t>
            </a:r>
            <a:endParaRPr lang="en-SG" sz="1600" b="1">
              <a:solidFill>
                <a:srgbClr val="333399"/>
              </a:solidFill>
              <a:latin typeface="Calibri" pitchFamily="34" charset="0"/>
            </a:endParaRPr>
          </a:p>
        </p:txBody>
      </p:sp>
      <p:pic>
        <p:nvPicPr>
          <p:cNvPr id="28694"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609600"/>
            <a:ext cx="18811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TextBox 18"/>
          <p:cNvSpPr txBox="1">
            <a:spLocks noChangeArrowheads="1"/>
          </p:cNvSpPr>
          <p:nvPr/>
        </p:nvSpPr>
        <p:spPr bwMode="auto">
          <a:xfrm>
            <a:off x="4495800" y="1143000"/>
            <a:ext cx="6096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600" b="1">
                <a:solidFill>
                  <a:srgbClr val="333399"/>
                </a:solidFill>
                <a:latin typeface="Calibri" pitchFamily="34" charset="0"/>
              </a:rPr>
              <a:t>USA</a:t>
            </a:r>
            <a:endParaRPr lang="en-SG" sz="1600" b="1">
              <a:solidFill>
                <a:srgbClr val="333399"/>
              </a:solidFill>
              <a:latin typeface="Calibri" pitchFamily="34" charset="0"/>
            </a:endParaRPr>
          </a:p>
        </p:txBody>
      </p:sp>
    </p:spTree>
    <p:extLst>
      <p:ext uri="{BB962C8B-B14F-4D97-AF65-F5344CB8AC3E}">
        <p14:creationId xmlns:p14="http://schemas.microsoft.com/office/powerpoint/2010/main" val="2927596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About CWM® Credentials</a:t>
            </a:r>
            <a:endParaRPr lang="en-IN" dirty="0"/>
          </a:p>
        </p:txBody>
      </p:sp>
      <p:sp>
        <p:nvSpPr>
          <p:cNvPr id="3" name="Content Placeholder 2"/>
          <p:cNvSpPr>
            <a:spLocks noGrp="1"/>
          </p:cNvSpPr>
          <p:nvPr>
            <p:ph idx="1"/>
          </p:nvPr>
        </p:nvSpPr>
        <p:spPr/>
        <p:txBody>
          <a:bodyPr/>
          <a:lstStyle/>
          <a:p>
            <a:pPr eaLnBrk="1" hangingPunct="1">
              <a:lnSpc>
                <a:spcPct val="90000"/>
              </a:lnSpc>
              <a:defRPr/>
            </a:pPr>
            <a:r>
              <a:rPr lang="en-US" sz="2600" dirty="0" smtClean="0">
                <a:latin typeface="Roboto" pitchFamily="2" charset="0"/>
                <a:ea typeface="Roboto" pitchFamily="2" charset="0"/>
              </a:rPr>
              <a:t>Awarded </a:t>
            </a:r>
            <a:r>
              <a:rPr lang="en-US" sz="2600" dirty="0">
                <a:latin typeface="Roboto" pitchFamily="2" charset="0"/>
                <a:ea typeface="Roboto" pitchFamily="2" charset="0"/>
              </a:rPr>
              <a:t>by the </a:t>
            </a:r>
            <a:r>
              <a:rPr lang="en-US" sz="2600" dirty="0" smtClean="0">
                <a:latin typeface="Roboto" pitchFamily="2" charset="0"/>
                <a:ea typeface="Roboto" pitchFamily="2" charset="0"/>
              </a:rPr>
              <a:t>American Academy of Financial Management, USA (AAFM)</a:t>
            </a:r>
            <a:endParaRPr lang="en-US" sz="2600" dirty="0">
              <a:latin typeface="Roboto" pitchFamily="2" charset="0"/>
              <a:ea typeface="Roboto" pitchFamily="2" charset="0"/>
            </a:endParaRPr>
          </a:p>
          <a:p>
            <a:pPr eaLnBrk="1" hangingPunct="1">
              <a:lnSpc>
                <a:spcPct val="90000"/>
              </a:lnSpc>
              <a:defRPr/>
            </a:pPr>
            <a:r>
              <a:rPr lang="en-US" sz="2600" dirty="0">
                <a:latin typeface="Roboto" pitchFamily="2" charset="0"/>
                <a:ea typeface="Roboto" pitchFamily="2" charset="0"/>
              </a:rPr>
              <a:t>First given in </a:t>
            </a:r>
            <a:r>
              <a:rPr lang="en-US" sz="2600" dirty="0" smtClean="0">
                <a:latin typeface="Roboto" pitchFamily="2" charset="0"/>
                <a:ea typeface="Roboto" pitchFamily="2" charset="0"/>
              </a:rPr>
              <a:t>1996 </a:t>
            </a:r>
            <a:r>
              <a:rPr lang="en-US" sz="2600" dirty="0">
                <a:latin typeface="Roboto" pitchFamily="2" charset="0"/>
                <a:ea typeface="Roboto" pitchFamily="2" charset="0"/>
              </a:rPr>
              <a:t>– today more than </a:t>
            </a:r>
            <a:r>
              <a:rPr lang="en-US" sz="2600" dirty="0" smtClean="0">
                <a:latin typeface="Roboto" pitchFamily="2" charset="0"/>
                <a:ea typeface="Roboto" pitchFamily="2" charset="0"/>
              </a:rPr>
              <a:t>50,000 Financial Professionals </a:t>
            </a:r>
            <a:r>
              <a:rPr lang="en-US" sz="2600" dirty="0">
                <a:latin typeface="Roboto" pitchFamily="2" charset="0"/>
                <a:ea typeface="Roboto" pitchFamily="2" charset="0"/>
              </a:rPr>
              <a:t>have earned the </a:t>
            </a:r>
            <a:r>
              <a:rPr lang="en-US" sz="2600" dirty="0" smtClean="0">
                <a:latin typeface="Roboto" pitchFamily="2" charset="0"/>
                <a:ea typeface="Roboto" pitchFamily="2" charset="0"/>
              </a:rPr>
              <a:t>credentials </a:t>
            </a:r>
            <a:r>
              <a:rPr lang="en-US" sz="2600" dirty="0">
                <a:latin typeface="Roboto" pitchFamily="2" charset="0"/>
                <a:ea typeface="Roboto" pitchFamily="2" charset="0"/>
              </a:rPr>
              <a:t>in </a:t>
            </a:r>
            <a:r>
              <a:rPr lang="en-US" sz="2600" dirty="0" smtClean="0">
                <a:latin typeface="Roboto" pitchFamily="2" charset="0"/>
                <a:ea typeface="Roboto" pitchFamily="2" charset="0"/>
              </a:rPr>
              <a:t>151+ countries.</a:t>
            </a:r>
            <a:endParaRPr lang="en-US" sz="2600" dirty="0">
              <a:latin typeface="Roboto" pitchFamily="2" charset="0"/>
              <a:ea typeface="Roboto" pitchFamily="2" charset="0"/>
            </a:endParaRPr>
          </a:p>
          <a:p>
            <a:pPr eaLnBrk="1" hangingPunct="1">
              <a:lnSpc>
                <a:spcPct val="90000"/>
              </a:lnSpc>
              <a:defRPr/>
            </a:pPr>
            <a:r>
              <a:rPr lang="en-US" sz="2600" dirty="0" smtClean="0">
                <a:latin typeface="Roboto" pitchFamily="2" charset="0"/>
                <a:ea typeface="Roboto" pitchFamily="2" charset="0"/>
              </a:rPr>
              <a:t>5,500</a:t>
            </a:r>
            <a:r>
              <a:rPr lang="en-US" sz="2600" dirty="0">
                <a:latin typeface="Roboto" pitchFamily="2" charset="0"/>
                <a:ea typeface="Roboto" pitchFamily="2" charset="0"/>
                <a:cs typeface="Arial" charset="0"/>
              </a:rPr>
              <a:t>+</a:t>
            </a:r>
            <a:r>
              <a:rPr lang="en-US" sz="2600" dirty="0" smtClean="0">
                <a:latin typeface="Roboto" pitchFamily="2" charset="0"/>
                <a:ea typeface="Roboto" pitchFamily="2" charset="0"/>
              </a:rPr>
              <a:t> </a:t>
            </a:r>
            <a:r>
              <a:rPr lang="en-US" sz="2600" dirty="0">
                <a:latin typeface="Roboto" pitchFamily="2" charset="0"/>
                <a:ea typeface="Roboto" pitchFamily="2" charset="0"/>
              </a:rPr>
              <a:t>individuals register </a:t>
            </a:r>
            <a:r>
              <a:rPr lang="en-US" sz="2600" dirty="0" smtClean="0">
                <a:latin typeface="Roboto" pitchFamily="2" charset="0"/>
                <a:ea typeface="Roboto" pitchFamily="2" charset="0"/>
              </a:rPr>
              <a:t>annually.</a:t>
            </a:r>
            <a:endParaRPr lang="en-US" sz="2600" dirty="0">
              <a:latin typeface="Roboto" pitchFamily="2" charset="0"/>
              <a:ea typeface="Roboto" pitchFamily="2" charset="0"/>
            </a:endParaRPr>
          </a:p>
          <a:p>
            <a:pPr eaLnBrk="1" hangingPunct="1">
              <a:lnSpc>
                <a:spcPct val="90000"/>
              </a:lnSpc>
              <a:defRPr/>
            </a:pPr>
            <a:r>
              <a:rPr lang="en-US" sz="2600" b="1" dirty="0">
                <a:solidFill>
                  <a:schemeClr val="accent6">
                    <a:lumMod val="75000"/>
                  </a:schemeClr>
                </a:solidFill>
                <a:latin typeface="Roboto" pitchFamily="2" charset="0"/>
                <a:ea typeface="Roboto" pitchFamily="2" charset="0"/>
              </a:rPr>
              <a:t>Eligibility </a:t>
            </a:r>
            <a:r>
              <a:rPr lang="en-US" sz="2600" b="1" dirty="0" smtClean="0">
                <a:solidFill>
                  <a:schemeClr val="accent6">
                    <a:lumMod val="75000"/>
                  </a:schemeClr>
                </a:solidFill>
                <a:latin typeface="Roboto" pitchFamily="2" charset="0"/>
                <a:ea typeface="Roboto" pitchFamily="2" charset="0"/>
              </a:rPr>
              <a:t>Requirements</a:t>
            </a:r>
            <a:r>
              <a:rPr lang="en-US" sz="2600" b="1" dirty="0">
                <a:solidFill>
                  <a:schemeClr val="accent6">
                    <a:lumMod val="75000"/>
                  </a:schemeClr>
                </a:solidFill>
                <a:latin typeface="Roboto" pitchFamily="2" charset="0"/>
                <a:ea typeface="Roboto" pitchFamily="2" charset="0"/>
              </a:rPr>
              <a:t>: </a:t>
            </a:r>
          </a:p>
          <a:p>
            <a:pPr lvl="1" eaLnBrk="1" hangingPunct="1">
              <a:lnSpc>
                <a:spcPct val="90000"/>
              </a:lnSpc>
              <a:defRPr/>
            </a:pPr>
            <a:r>
              <a:rPr lang="en-US" sz="2600" dirty="0">
                <a:latin typeface="Roboto" pitchFamily="2" charset="0"/>
                <a:ea typeface="Roboto" pitchFamily="2" charset="0"/>
              </a:rPr>
              <a:t>Minimum </a:t>
            </a:r>
            <a:r>
              <a:rPr lang="en-US" sz="2600" dirty="0" smtClean="0">
                <a:latin typeface="Roboto" pitchFamily="2" charset="0"/>
                <a:ea typeface="Roboto" pitchFamily="2" charset="0"/>
              </a:rPr>
              <a:t>Graduation in any stream from a recognized body.</a:t>
            </a:r>
          </a:p>
          <a:p>
            <a:pPr marL="457200" lvl="1" indent="0" eaLnBrk="1" hangingPunct="1">
              <a:lnSpc>
                <a:spcPct val="90000"/>
              </a:lnSpc>
              <a:buNone/>
              <a:defRPr/>
            </a:pPr>
            <a:r>
              <a:rPr lang="en-US" sz="2600" b="1" dirty="0" smtClean="0">
                <a:solidFill>
                  <a:schemeClr val="accent6">
                    <a:lumMod val="75000"/>
                  </a:schemeClr>
                </a:solidFill>
                <a:latin typeface="Roboto" pitchFamily="2" charset="0"/>
                <a:ea typeface="Roboto" pitchFamily="2" charset="0"/>
              </a:rPr>
              <a:t>Renewal Requirements:</a:t>
            </a:r>
            <a:endParaRPr lang="en-US" sz="2600" b="1" dirty="0">
              <a:solidFill>
                <a:schemeClr val="accent6">
                  <a:lumMod val="75000"/>
                </a:schemeClr>
              </a:solidFill>
              <a:latin typeface="Roboto" pitchFamily="2" charset="0"/>
              <a:ea typeface="Roboto" pitchFamily="2" charset="0"/>
            </a:endParaRPr>
          </a:p>
          <a:p>
            <a:pPr lvl="1" eaLnBrk="1" hangingPunct="1">
              <a:lnSpc>
                <a:spcPct val="90000"/>
              </a:lnSpc>
              <a:defRPr/>
            </a:pPr>
            <a:r>
              <a:rPr lang="en-US" sz="2600" dirty="0" smtClean="0">
                <a:latin typeface="Roboto" pitchFamily="2" charset="0"/>
                <a:ea typeface="Roboto" pitchFamily="2" charset="0"/>
              </a:rPr>
              <a:t>Earn ‘</a:t>
            </a:r>
            <a:r>
              <a:rPr lang="en-US" sz="2600" b="1" i="1" dirty="0" smtClean="0">
                <a:latin typeface="Roboto" pitchFamily="2" charset="0"/>
                <a:ea typeface="Roboto" pitchFamily="2" charset="0"/>
              </a:rPr>
              <a:t>Continuous Professional Development’ </a:t>
            </a:r>
            <a:r>
              <a:rPr lang="en-US" sz="2600" dirty="0" smtClean="0">
                <a:latin typeface="Roboto" pitchFamily="2" charset="0"/>
                <a:ea typeface="Roboto" pitchFamily="2" charset="0"/>
              </a:rPr>
              <a:t>points every year.</a:t>
            </a:r>
          </a:p>
          <a:p>
            <a:pPr eaLnBrk="1" hangingPunct="1">
              <a:lnSpc>
                <a:spcPct val="90000"/>
              </a:lnSpc>
              <a:defRPr/>
            </a:pPr>
            <a:endParaRPr lang="en-US" sz="2600" dirty="0" smtClean="0">
              <a:latin typeface="Roboto" pitchFamily="2" charset="0"/>
              <a:ea typeface="Roboto" pitchFamily="2" charset="0"/>
            </a:endParaRPr>
          </a:p>
          <a:p>
            <a:endParaRPr lang="en-IN" sz="2600" dirty="0" smtClean="0">
              <a:latin typeface="Roboto" pitchFamily="2" charset="0"/>
              <a:ea typeface="Roboto" pitchFamily="2" charset="0"/>
            </a:endParaRPr>
          </a:p>
          <a:p>
            <a:endParaRPr lang="en-IN" sz="2600" dirty="0">
              <a:latin typeface="Roboto" pitchFamily="2" charset="0"/>
              <a:ea typeface="Roboto" pitchFamily="2" charset="0"/>
            </a:endParaRPr>
          </a:p>
        </p:txBody>
      </p:sp>
      <p:sp>
        <p:nvSpPr>
          <p:cNvPr id="4" name="Rectangle 2"/>
          <p:cNvSpPr txBox="1">
            <a:spLocks noChangeArrowheads="1"/>
          </p:cNvSpPr>
          <p:nvPr/>
        </p:nvSpPr>
        <p:spPr>
          <a:xfrm>
            <a:off x="495300" y="274638"/>
            <a:ext cx="68199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eaLnBrk="1" hangingPunct="1">
              <a:defRPr/>
            </a:pPr>
            <a:endParaRPr lang="en-US" dirty="0" smtClean="0">
              <a:solidFill>
                <a:schemeClr val="accent2">
                  <a:lumMod val="75000"/>
                </a:schemeClr>
              </a:solidFill>
              <a:latin typeface="+mn-lt"/>
              <a:cs typeface="Tahoma" pitchFamily="34" charset="0"/>
            </a:endParaRPr>
          </a:p>
        </p:txBody>
      </p:sp>
      <p:sp>
        <p:nvSpPr>
          <p:cNvPr id="6" name="Slide Number Placeholder 4"/>
          <p:cNvSpPr>
            <a:spLocks noGrp="1"/>
          </p:cNvSpPr>
          <p:nvPr>
            <p:ph type="sldNum" sz="quarter" idx="11"/>
          </p:nvPr>
        </p:nvSpPr>
        <p:spPr>
          <a:xfrm>
            <a:off x="7099300" y="6534150"/>
            <a:ext cx="231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6ACC428C-E910-44A1-9463-7C4C2E871EAD}" type="slidenum">
              <a:rPr lang="en-US" sz="1400" smtClean="0"/>
              <a:pPr/>
              <a:t>17</a:t>
            </a:fld>
            <a:endParaRPr lang="en-US" sz="1400" smtClean="0"/>
          </a:p>
        </p:txBody>
      </p:sp>
    </p:spTree>
    <p:extLst>
      <p:ext uri="{BB962C8B-B14F-4D97-AF65-F5344CB8AC3E}">
        <p14:creationId xmlns:p14="http://schemas.microsoft.com/office/powerpoint/2010/main" val="1267433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About CWM® Credential</a:t>
            </a:r>
            <a:endParaRPr lang="en-IN" dirty="0"/>
          </a:p>
        </p:txBody>
      </p:sp>
      <p:sp>
        <p:nvSpPr>
          <p:cNvPr id="3" name="Content Placeholder 2"/>
          <p:cNvSpPr>
            <a:spLocks noGrp="1"/>
          </p:cNvSpPr>
          <p:nvPr>
            <p:ph idx="1"/>
          </p:nvPr>
        </p:nvSpPr>
        <p:spPr/>
        <p:txBody>
          <a:bodyPr/>
          <a:lstStyle/>
          <a:p>
            <a:pPr algn="just" eaLnBrk="1" hangingPunct="1"/>
            <a:r>
              <a:rPr lang="en-US" sz="2200" b="0" dirty="0" smtClean="0">
                <a:latin typeface="Roboto" pitchFamily="2" charset="0"/>
                <a:ea typeface="Roboto" pitchFamily="2" charset="0"/>
              </a:rPr>
              <a:t>The CWM® Designation sets the standard in the Wealth Management profession</a:t>
            </a:r>
            <a:r>
              <a:rPr lang="en-US" sz="2200" dirty="0" smtClean="0">
                <a:latin typeface="Roboto" pitchFamily="2" charset="0"/>
                <a:ea typeface="Roboto" pitchFamily="2" charset="0"/>
              </a:rPr>
              <a:t> and is a symbol of excellence across the financial services industry fraternity worldwide.</a:t>
            </a:r>
          </a:p>
          <a:p>
            <a:pPr eaLnBrk="1" hangingPunct="1"/>
            <a:r>
              <a:rPr lang="en-US" sz="2200" b="1" dirty="0" smtClean="0">
                <a:solidFill>
                  <a:schemeClr val="accent6">
                    <a:lumMod val="75000"/>
                  </a:schemeClr>
                </a:solidFill>
                <a:latin typeface="Roboto" pitchFamily="2" charset="0"/>
                <a:ea typeface="Roboto" pitchFamily="2" charset="0"/>
              </a:rPr>
              <a:t>It signifies that an individual has:</a:t>
            </a:r>
          </a:p>
          <a:p>
            <a:pPr lvl="1" eaLnBrk="1" hangingPunct="1"/>
            <a:r>
              <a:rPr lang="en-US" sz="2200" dirty="0" smtClean="0">
                <a:latin typeface="Roboto" pitchFamily="2" charset="0"/>
                <a:ea typeface="Roboto" pitchFamily="2" charset="0"/>
              </a:rPr>
              <a:t>Demonstrated</a:t>
            </a:r>
            <a:r>
              <a:rPr lang="en-US" sz="2200" b="1" dirty="0" smtClean="0">
                <a:latin typeface="Roboto" pitchFamily="2" charset="0"/>
                <a:ea typeface="Roboto" pitchFamily="2" charset="0"/>
              </a:rPr>
              <a:t> the knowledge and skills required to perform competently in today's complex wealth advisory environment.</a:t>
            </a:r>
          </a:p>
          <a:p>
            <a:pPr lvl="1" eaLnBrk="1" hangingPunct="1"/>
            <a:r>
              <a:rPr lang="en-US" sz="2200" dirty="0" smtClean="0">
                <a:latin typeface="Roboto" pitchFamily="2" charset="0"/>
                <a:ea typeface="Roboto" pitchFamily="2" charset="0"/>
              </a:rPr>
              <a:t>Passed </a:t>
            </a:r>
            <a:r>
              <a:rPr lang="en-US" sz="2200" b="1" dirty="0" smtClean="0">
                <a:latin typeface="Roboto" pitchFamily="2" charset="0"/>
                <a:ea typeface="Roboto" pitchFamily="2" charset="0"/>
              </a:rPr>
              <a:t>rigorous examinations.</a:t>
            </a:r>
          </a:p>
          <a:p>
            <a:pPr lvl="1" eaLnBrk="1" hangingPunct="1"/>
            <a:r>
              <a:rPr lang="en-US" sz="2200" b="1" dirty="0" smtClean="0">
                <a:latin typeface="Roboto" pitchFamily="2" charset="0"/>
                <a:ea typeface="Roboto" pitchFamily="2" charset="0"/>
              </a:rPr>
              <a:t>Agreed to abide by a </a:t>
            </a:r>
            <a:r>
              <a:rPr lang="en-US" sz="2200" dirty="0" smtClean="0">
                <a:latin typeface="Roboto" pitchFamily="2" charset="0"/>
                <a:ea typeface="Roboto" pitchFamily="2" charset="0"/>
              </a:rPr>
              <a:t>professional Code of Ethical </a:t>
            </a:r>
            <a:r>
              <a:rPr lang="en-US" sz="2200" dirty="0">
                <a:latin typeface="Roboto" pitchFamily="2" charset="0"/>
                <a:ea typeface="Roboto" pitchFamily="2" charset="0"/>
              </a:rPr>
              <a:t>C</a:t>
            </a:r>
            <a:r>
              <a:rPr lang="en-US" sz="2200" dirty="0" smtClean="0">
                <a:latin typeface="Roboto" pitchFamily="2" charset="0"/>
                <a:ea typeface="Roboto" pitchFamily="2" charset="0"/>
              </a:rPr>
              <a:t>onduct.</a:t>
            </a:r>
          </a:p>
          <a:p>
            <a:pPr lvl="1" eaLnBrk="1" hangingPunct="1"/>
            <a:r>
              <a:rPr lang="en-US" sz="2200" b="1" dirty="0" smtClean="0">
                <a:latin typeface="Roboto" pitchFamily="2" charset="0"/>
                <a:ea typeface="Roboto" pitchFamily="2" charset="0"/>
              </a:rPr>
              <a:t>Committed to keeping knowledge current by meeting “</a:t>
            </a:r>
            <a:r>
              <a:rPr lang="en-US" sz="2200" dirty="0" smtClean="0">
                <a:latin typeface="Roboto" pitchFamily="2" charset="0"/>
                <a:ea typeface="Roboto" pitchFamily="2" charset="0"/>
              </a:rPr>
              <a:t>Continuing Professional Development” </a:t>
            </a:r>
            <a:r>
              <a:rPr lang="en-US" sz="2200" b="1" dirty="0" smtClean="0">
                <a:latin typeface="Roboto" pitchFamily="2" charset="0"/>
                <a:ea typeface="Roboto" pitchFamily="2" charset="0"/>
              </a:rPr>
              <a:t>requirements</a:t>
            </a:r>
            <a:r>
              <a:rPr lang="en-US" sz="2200" b="1" dirty="0" smtClean="0">
                <a:solidFill>
                  <a:srgbClr val="003366"/>
                </a:solidFill>
                <a:latin typeface="Roboto" pitchFamily="2" charset="0"/>
                <a:ea typeface="Roboto" pitchFamily="2" charset="0"/>
              </a:rPr>
              <a:t>.</a:t>
            </a:r>
          </a:p>
          <a:p>
            <a:pPr eaLnBrk="1" hangingPunct="1">
              <a:lnSpc>
                <a:spcPct val="90000"/>
              </a:lnSpc>
              <a:defRPr/>
            </a:pPr>
            <a:endParaRPr lang="en-US" sz="2200" dirty="0" smtClean="0">
              <a:latin typeface="Roboto" pitchFamily="2" charset="0"/>
              <a:ea typeface="Roboto" pitchFamily="2" charset="0"/>
            </a:endParaRPr>
          </a:p>
          <a:p>
            <a:endParaRPr lang="en-IN" sz="2200" dirty="0" smtClean="0">
              <a:latin typeface="Roboto" pitchFamily="2" charset="0"/>
              <a:ea typeface="Roboto" pitchFamily="2" charset="0"/>
            </a:endParaRPr>
          </a:p>
          <a:p>
            <a:endParaRPr lang="en-IN" sz="2200" dirty="0">
              <a:latin typeface="Roboto" pitchFamily="2" charset="0"/>
              <a:ea typeface="Roboto" pitchFamily="2" charset="0"/>
            </a:endParaRPr>
          </a:p>
        </p:txBody>
      </p:sp>
      <p:sp>
        <p:nvSpPr>
          <p:cNvPr id="4" name="Rectangle 2"/>
          <p:cNvSpPr txBox="1">
            <a:spLocks noChangeArrowheads="1"/>
          </p:cNvSpPr>
          <p:nvPr/>
        </p:nvSpPr>
        <p:spPr>
          <a:xfrm>
            <a:off x="495300" y="274638"/>
            <a:ext cx="68199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eaLnBrk="1" hangingPunct="1">
              <a:defRPr/>
            </a:pPr>
            <a:endParaRPr lang="en-US" dirty="0" smtClean="0">
              <a:solidFill>
                <a:schemeClr val="accent2">
                  <a:lumMod val="75000"/>
                </a:schemeClr>
              </a:solidFill>
              <a:latin typeface="+mn-lt"/>
              <a:cs typeface="Tahoma" pitchFamily="34" charset="0"/>
            </a:endParaRPr>
          </a:p>
        </p:txBody>
      </p:sp>
      <p:sp>
        <p:nvSpPr>
          <p:cNvPr id="6" name="Slide Number Placeholder 4"/>
          <p:cNvSpPr>
            <a:spLocks noGrp="1"/>
          </p:cNvSpPr>
          <p:nvPr>
            <p:ph type="sldNum" sz="quarter" idx="11"/>
          </p:nvPr>
        </p:nvSpPr>
        <p:spPr>
          <a:xfrm>
            <a:off x="7099300" y="6534150"/>
            <a:ext cx="231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6ACC428C-E910-44A1-9463-7C4C2E871EAD}" type="slidenum">
              <a:rPr lang="en-US" sz="1400" smtClean="0"/>
              <a:pPr/>
              <a:t>18</a:t>
            </a:fld>
            <a:endParaRPr lang="en-US" sz="1400" smtClean="0"/>
          </a:p>
        </p:txBody>
      </p:sp>
    </p:spTree>
    <p:extLst>
      <p:ext uri="{BB962C8B-B14F-4D97-AF65-F5344CB8AC3E}">
        <p14:creationId xmlns:p14="http://schemas.microsoft.com/office/powerpoint/2010/main" val="2336073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IN" sz="5400" dirty="0" smtClean="0">
                <a:latin typeface="Open Sans" pitchFamily="34" charset="0"/>
                <a:ea typeface="Open Sans" pitchFamily="34" charset="0"/>
                <a:cs typeface="Open Sans" pitchFamily="34" charset="0"/>
              </a:rPr>
              <a:t>Make a Mark with</a:t>
            </a:r>
            <a:r>
              <a:rPr lang="en-IN" sz="5400" dirty="0">
                <a:latin typeface="Open Sans" pitchFamily="34" charset="0"/>
                <a:ea typeface="Open Sans" pitchFamily="34" charset="0"/>
                <a:cs typeface="Open Sans" pitchFamily="34" charset="0"/>
              </a:rPr>
              <a:t> </a:t>
            </a:r>
            <a:r>
              <a:rPr lang="en-IN" sz="5400" dirty="0" smtClean="0">
                <a:latin typeface="Open Sans" pitchFamily="34" charset="0"/>
                <a:ea typeface="Open Sans" pitchFamily="34" charset="0"/>
                <a:cs typeface="Open Sans" pitchFamily="34" charset="0"/>
              </a:rPr>
              <a:t>CWM®</a:t>
            </a:r>
            <a:endParaRPr lang="en-IN" sz="5400" dirty="0">
              <a:latin typeface="Open Sans" pitchFamily="34" charset="0"/>
              <a:ea typeface="Open Sans" pitchFamily="34" charset="0"/>
              <a:cs typeface="Open Sans" pitchFamily="34" charset="0"/>
            </a:endParaRPr>
          </a:p>
        </p:txBody>
      </p:sp>
      <p:sp>
        <p:nvSpPr>
          <p:cNvPr id="28675" name="Content Placeholder 2"/>
          <p:cNvSpPr>
            <a:spLocks noGrp="1"/>
          </p:cNvSpPr>
          <p:nvPr>
            <p:ph idx="1"/>
          </p:nvPr>
        </p:nvSpPr>
        <p:spPr>
          <a:xfrm>
            <a:off x="152400" y="1774825"/>
            <a:ext cx="8763000" cy="4625975"/>
          </a:xfrm>
        </p:spPr>
        <p:txBody>
          <a:bodyPr/>
          <a:lstStyle/>
          <a:p>
            <a:pPr marL="461963" indent="-344488" eaLnBrk="1" hangingPunct="1">
              <a:buFont typeface="Wingdings 2" pitchFamily="18" charset="2"/>
              <a:buNone/>
            </a:pPr>
            <a:r>
              <a:rPr lang="en-IN" sz="2200" dirty="0" smtClean="0">
                <a:latin typeface="Roboto" pitchFamily="2" charset="0"/>
                <a:ea typeface="Roboto" pitchFamily="2" charset="0"/>
              </a:rPr>
              <a:t>1.  </a:t>
            </a:r>
            <a:r>
              <a:rPr lang="en-IN" sz="2200" b="1" dirty="0" smtClean="0">
                <a:latin typeface="Roboto" pitchFamily="2" charset="0"/>
                <a:ea typeface="Roboto" pitchFamily="2" charset="0"/>
              </a:rPr>
              <a:t>Higher Salaries</a:t>
            </a:r>
            <a:r>
              <a:rPr lang="en-IN" sz="2200" dirty="0" smtClean="0">
                <a:latin typeface="Roboto" pitchFamily="2" charset="0"/>
                <a:ea typeface="Roboto" pitchFamily="2" charset="0"/>
              </a:rPr>
              <a:t>. Earn up to 26% more than your non-certified peers.</a:t>
            </a:r>
          </a:p>
          <a:p>
            <a:pPr marL="461963" indent="-344488" eaLnBrk="1" hangingPunct="1">
              <a:buFont typeface="Wingdings 2" pitchFamily="18" charset="2"/>
              <a:buNone/>
            </a:pPr>
            <a:r>
              <a:rPr lang="en-IN" sz="2200" dirty="0" smtClean="0">
                <a:latin typeface="Roboto" pitchFamily="2" charset="0"/>
                <a:ea typeface="Roboto" pitchFamily="2" charset="0"/>
              </a:rPr>
              <a:t>2.  </a:t>
            </a:r>
            <a:r>
              <a:rPr lang="en-IN" sz="2200" b="1" dirty="0" smtClean="0">
                <a:latin typeface="Roboto" pitchFamily="2" charset="0"/>
                <a:ea typeface="Roboto" pitchFamily="2" charset="0"/>
              </a:rPr>
              <a:t>Increases Job Security</a:t>
            </a:r>
            <a:r>
              <a:rPr lang="en-IN" sz="2200" dirty="0" smtClean="0">
                <a:latin typeface="Roboto" pitchFamily="2" charset="0"/>
                <a:ea typeface="Roboto" pitchFamily="2" charset="0"/>
              </a:rPr>
              <a:t>. Validates your competency in liquidity, capital and risk management functions.</a:t>
            </a:r>
          </a:p>
          <a:p>
            <a:pPr marL="461963" indent="-344488" eaLnBrk="1" hangingPunct="1">
              <a:buFont typeface="Wingdings 2" pitchFamily="18" charset="2"/>
              <a:buNone/>
            </a:pPr>
            <a:r>
              <a:rPr lang="en-IN" sz="2200" dirty="0" smtClean="0">
                <a:latin typeface="Roboto" pitchFamily="2" charset="0"/>
                <a:ea typeface="Roboto" pitchFamily="2" charset="0"/>
              </a:rPr>
              <a:t>3.  </a:t>
            </a:r>
            <a:r>
              <a:rPr lang="en-IN" sz="2200" b="1" dirty="0" smtClean="0">
                <a:latin typeface="Roboto" pitchFamily="2" charset="0"/>
                <a:ea typeface="Roboto" pitchFamily="2" charset="0"/>
              </a:rPr>
              <a:t>Better Career Flexibility</a:t>
            </a:r>
            <a:r>
              <a:rPr lang="en-IN" sz="2200" dirty="0" smtClean="0">
                <a:latin typeface="Roboto" pitchFamily="2" charset="0"/>
                <a:ea typeface="Roboto" pitchFamily="2" charset="0"/>
              </a:rPr>
              <a:t>. Prepares you for greater on-the-job responsibilities.</a:t>
            </a:r>
          </a:p>
          <a:p>
            <a:pPr marL="461963" indent="-344488" eaLnBrk="1" hangingPunct="1">
              <a:buFont typeface="Wingdings 2" pitchFamily="18" charset="2"/>
              <a:buNone/>
            </a:pPr>
            <a:r>
              <a:rPr lang="en-IN" sz="2200" dirty="0" smtClean="0">
                <a:latin typeface="Roboto" pitchFamily="2" charset="0"/>
                <a:ea typeface="Roboto" pitchFamily="2" charset="0"/>
              </a:rPr>
              <a:t>4.  </a:t>
            </a:r>
            <a:r>
              <a:rPr lang="en-IN" sz="2200" b="1" dirty="0" smtClean="0">
                <a:latin typeface="Roboto" pitchFamily="2" charset="0"/>
                <a:ea typeface="Roboto" pitchFamily="2" charset="0"/>
              </a:rPr>
              <a:t>Improves Marketability</a:t>
            </a:r>
            <a:r>
              <a:rPr lang="en-IN" sz="2200" dirty="0" smtClean="0">
                <a:latin typeface="Roboto" pitchFamily="2" charset="0"/>
                <a:ea typeface="Roboto" pitchFamily="2" charset="0"/>
              </a:rPr>
              <a:t>. Stand out against other applicants in a tough job market.</a:t>
            </a:r>
          </a:p>
          <a:p>
            <a:pPr marL="461963" indent="-344488" eaLnBrk="1" hangingPunct="1">
              <a:buFont typeface="Wingdings 2" pitchFamily="18" charset="2"/>
              <a:buNone/>
            </a:pPr>
            <a:r>
              <a:rPr lang="en-IN" sz="2200" dirty="0" smtClean="0">
                <a:latin typeface="Roboto" pitchFamily="2" charset="0"/>
                <a:ea typeface="Roboto" pitchFamily="2" charset="0"/>
              </a:rPr>
              <a:t>5.  </a:t>
            </a:r>
            <a:r>
              <a:rPr lang="en-IN" sz="2200" b="1" dirty="0" smtClean="0">
                <a:latin typeface="Roboto" pitchFamily="2" charset="0"/>
                <a:ea typeface="Roboto" pitchFamily="2" charset="0"/>
              </a:rPr>
              <a:t>Boosts Credibility</a:t>
            </a:r>
            <a:r>
              <a:rPr lang="en-IN" sz="2200" dirty="0" smtClean="0">
                <a:latin typeface="Roboto" pitchFamily="2" charset="0"/>
                <a:ea typeface="Roboto" pitchFamily="2" charset="0"/>
              </a:rPr>
              <a:t>. Attaining the Globally Coveted Designation helps in boosting your credibility.</a:t>
            </a:r>
          </a:p>
          <a:p>
            <a:pPr marL="461963" indent="-344488" eaLnBrk="1" hangingPunct="1">
              <a:buFont typeface="Wingdings 2" pitchFamily="18" charset="2"/>
              <a:buNone/>
            </a:pPr>
            <a:r>
              <a:rPr lang="en-IN" sz="2200" dirty="0" smtClean="0">
                <a:latin typeface="Roboto" pitchFamily="2" charset="0"/>
                <a:ea typeface="Roboto" pitchFamily="2" charset="0"/>
              </a:rPr>
              <a:t>6.  </a:t>
            </a:r>
            <a:r>
              <a:rPr lang="en-IN" sz="2200" b="1" dirty="0" smtClean="0">
                <a:latin typeface="Roboto" pitchFamily="2" charset="0"/>
                <a:ea typeface="Roboto" pitchFamily="2" charset="0"/>
              </a:rPr>
              <a:t>Cutting Edge Skills and Knowledge</a:t>
            </a:r>
            <a:r>
              <a:rPr lang="en-IN" sz="2200" dirty="0" smtClean="0">
                <a:latin typeface="Roboto" pitchFamily="2" charset="0"/>
                <a:ea typeface="Roboto" pitchFamily="2" charset="0"/>
              </a:rPr>
              <a:t>: The knowledge and skills you gain on pursuing the program improves your on job performance.</a:t>
            </a:r>
          </a:p>
          <a:p>
            <a:pPr marL="461963" indent="-344488" eaLnBrk="1" hangingPunct="1"/>
            <a:endParaRPr lang="en-IN" sz="2200" dirty="0" smtClean="0">
              <a:latin typeface="Roboto" pitchFamily="2" charset="0"/>
              <a:ea typeface="Roboto" pitchFamily="2" charset="0"/>
            </a:endParaRPr>
          </a:p>
          <a:p>
            <a:pPr marL="461963" indent="-344488" eaLnBrk="1" hangingPunct="1"/>
            <a:endParaRPr lang="en-IN" sz="2200" dirty="0">
              <a:latin typeface="Roboto" pitchFamily="2" charset="0"/>
              <a:ea typeface="Roboto" pitchFamily="2" charset="0"/>
            </a:endParaRPr>
          </a:p>
          <a:p>
            <a:pPr marL="461963" indent="-344488" eaLnBrk="1" hangingPunct="1"/>
            <a:endParaRPr lang="en-IN" sz="2200" dirty="0" smtClean="0">
              <a:latin typeface="Roboto" pitchFamily="2" charset="0"/>
              <a:ea typeface="Roboto" pitchFamily="2" charset="0"/>
            </a:endParaRPr>
          </a:p>
          <a:p>
            <a:pPr marL="461963" indent="-344488" eaLnBrk="1" hangingPunct="1"/>
            <a:endParaRPr lang="en-IN" sz="2200" dirty="0">
              <a:latin typeface="Roboto" pitchFamily="2" charset="0"/>
              <a:ea typeface="Roboto" pitchFamily="2" charset="0"/>
            </a:endParaRPr>
          </a:p>
          <a:p>
            <a:pPr marL="461963" indent="-344488" eaLnBrk="1" hangingPunct="1"/>
            <a:endParaRPr lang="en-IN" sz="2200" dirty="0" smtClean="0">
              <a:latin typeface="Roboto" pitchFamily="2" charset="0"/>
              <a:ea typeface="Roboto" pitchFamily="2" charset="0"/>
            </a:endParaRPr>
          </a:p>
          <a:p>
            <a:pPr marL="461963" indent="-344488" eaLnBrk="1" hangingPunct="1"/>
            <a:endParaRPr lang="en-IN" sz="2200" dirty="0" smtClean="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00"/>
            <a:ext cx="92964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ubtitle 2"/>
          <p:cNvSpPr>
            <a:spLocks noGrp="1"/>
          </p:cNvSpPr>
          <p:nvPr>
            <p:ph type="subTitle" idx="1"/>
          </p:nvPr>
        </p:nvSpPr>
        <p:spPr>
          <a:xfrm>
            <a:off x="1752600" y="4208462"/>
            <a:ext cx="4841271" cy="515937"/>
          </a:xfrm>
        </p:spPr>
        <p:txBody>
          <a:bodyPr/>
          <a:lstStyle/>
          <a:p>
            <a:pPr algn="ctr" eaLnBrk="1" hangingPunct="1"/>
            <a:r>
              <a:rPr lang="en-US" sz="2400" dirty="0" smtClean="0">
                <a:solidFill>
                  <a:srgbClr val="FFFF00"/>
                </a:solidFill>
                <a:latin typeface="Roboto" pitchFamily="2" charset="0"/>
                <a:ea typeface="Roboto" pitchFamily="2" charset="0"/>
              </a:rPr>
              <a:t>Presented by: Team AAFM India</a:t>
            </a:r>
          </a:p>
        </p:txBody>
      </p:sp>
      <p:pic>
        <p:nvPicPr>
          <p:cNvPr id="1026" name="Picture 2" descr="C:\Users\PHOENIX\Desktop\Documents\LOGO Final\Logo.jpg"/>
          <p:cNvPicPr>
            <a:picLocks noChangeAspect="1" noChangeArrowheads="1"/>
          </p:cNvPicPr>
          <p:nvPr/>
        </p:nvPicPr>
        <p:blipFill>
          <a:blip r:embed="rId3" cstate="print">
            <a:extLst/>
          </a:blip>
          <a:srcRect/>
          <a:stretch>
            <a:fillRect/>
          </a:stretch>
        </p:blipFill>
        <p:spPr bwMode="auto">
          <a:xfrm>
            <a:off x="103187" y="228600"/>
            <a:ext cx="2536825" cy="638175"/>
          </a:xfrm>
          <a:prstGeom prst="rect">
            <a:avLst/>
          </a:prstGeom>
          <a:noFill/>
          <a:effectLst>
            <a:reflection endPos="50000" dir="5400000" sy="-100000" algn="bl" rotWithShape="0"/>
          </a:effectLst>
        </p:spPr>
      </p:pic>
      <p:pic>
        <p:nvPicPr>
          <p:cNvPr id="1027" name="Picture 3" descr="C:\Users\PHOENIX\Desktop\Documents\LOGO Final\CWM Logo.jpg"/>
          <p:cNvPicPr>
            <a:picLocks noChangeAspect="1" noChangeArrowheads="1"/>
          </p:cNvPicPr>
          <p:nvPr/>
        </p:nvPicPr>
        <p:blipFill>
          <a:blip r:embed="rId4" cstate="print">
            <a:extLst/>
          </a:blip>
          <a:stretch>
            <a:fillRect/>
          </a:stretch>
        </p:blipFill>
        <p:spPr bwMode="auto">
          <a:xfrm>
            <a:off x="6593872" y="151912"/>
            <a:ext cx="2519368" cy="693891"/>
          </a:xfrm>
          <a:prstGeom prst="rect">
            <a:avLst/>
          </a:prstGeom>
          <a:noFill/>
          <a:effectLst>
            <a:reflection endPos="50000" dir="5400000" sy="-100000" algn="bl" rotWithShape="0"/>
          </a:effectLst>
          <a:extLst/>
        </p:spPr>
      </p:pic>
      <p:sp>
        <p:nvSpPr>
          <p:cNvPr id="14342" name="Subtitle 2"/>
          <p:cNvSpPr txBox="1">
            <a:spLocks/>
          </p:cNvSpPr>
          <p:nvPr/>
        </p:nvSpPr>
        <p:spPr bwMode="auto">
          <a:xfrm>
            <a:off x="38100" y="3446463"/>
            <a:ext cx="90090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872" tIns="0" rIns="4572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chemeClr val="accent1"/>
              </a:buClr>
              <a:buSzPct val="80000"/>
              <a:buFont typeface="Wingdings 2" pitchFamily="18" charset="2"/>
              <a:buNone/>
            </a:pPr>
            <a:r>
              <a:rPr lang="en-US" sz="3200" b="1" dirty="0">
                <a:solidFill>
                  <a:srgbClr val="FFFF00"/>
                </a:solidFill>
                <a:latin typeface="Open Sans" pitchFamily="34" charset="0"/>
                <a:ea typeface="Open Sans" pitchFamily="34" charset="0"/>
                <a:cs typeface="Open Sans" pitchFamily="34" charset="0"/>
              </a:rPr>
              <a:t>CHARTERED WEALTH MANAGER</a:t>
            </a:r>
            <a:r>
              <a:rPr lang="en-US" sz="3200" b="1" baseline="30000" dirty="0">
                <a:solidFill>
                  <a:srgbClr val="FFFF00"/>
                </a:solidFill>
                <a:latin typeface="Open Sans" pitchFamily="34" charset="0"/>
                <a:ea typeface="Open Sans" pitchFamily="34" charset="0"/>
                <a:cs typeface="Open Sans" pitchFamily="34" charset="0"/>
              </a:rPr>
              <a:t>®</a:t>
            </a:r>
            <a:r>
              <a:rPr lang="en-US" sz="3200" b="1" dirty="0">
                <a:solidFill>
                  <a:srgbClr val="FFFF00"/>
                </a:solidFill>
                <a:latin typeface="Open Sans" pitchFamily="34" charset="0"/>
                <a:ea typeface="Open Sans" pitchFamily="34" charset="0"/>
                <a:cs typeface="Open Sans" pitchFamily="34" charset="0"/>
              </a:rPr>
              <a:t> (CWM</a:t>
            </a:r>
            <a:r>
              <a:rPr lang="en-US" sz="3200" b="1" baseline="30000" dirty="0">
                <a:solidFill>
                  <a:srgbClr val="FFFF00"/>
                </a:solidFill>
                <a:latin typeface="Open Sans" pitchFamily="34" charset="0"/>
                <a:ea typeface="Open Sans" pitchFamily="34" charset="0"/>
                <a:cs typeface="Open Sans" pitchFamily="34" charset="0"/>
              </a:rPr>
              <a:t>®</a:t>
            </a:r>
            <a:r>
              <a:rPr lang="en-US" sz="3200" b="1" dirty="0">
                <a:solidFill>
                  <a:srgbClr val="FFFF00"/>
                </a:solidFill>
                <a:latin typeface="Open Sans" pitchFamily="34" charset="0"/>
                <a:ea typeface="Open Sans" pitchFamily="34" charset="0"/>
                <a:cs typeface="Open Sans" pitchFamily="34"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noAutofit/>
          </a:bodyPr>
          <a:lstStyle/>
          <a:p>
            <a:r>
              <a:rPr lang="en-US" sz="4800" dirty="0">
                <a:latin typeface="Open Sans" pitchFamily="34" charset="0"/>
                <a:ea typeface="Open Sans" pitchFamily="34" charset="0"/>
                <a:cs typeface="Open Sans" pitchFamily="34" charset="0"/>
              </a:rPr>
              <a:t>The </a:t>
            </a:r>
            <a:r>
              <a:rPr lang="en-US" sz="4800" dirty="0" smtClean="0">
                <a:latin typeface="Open Sans" pitchFamily="34" charset="0"/>
                <a:ea typeface="Open Sans" pitchFamily="34" charset="0"/>
                <a:cs typeface="Open Sans" pitchFamily="34" charset="0"/>
              </a:rPr>
              <a:t>CWM® </a:t>
            </a:r>
            <a:r>
              <a:rPr lang="en-US" sz="4800" dirty="0">
                <a:latin typeface="Open Sans" pitchFamily="34" charset="0"/>
                <a:ea typeface="Open Sans" pitchFamily="34" charset="0"/>
                <a:cs typeface="Open Sans" pitchFamily="34" charset="0"/>
              </a:rPr>
              <a:t>– </a:t>
            </a:r>
            <a:br>
              <a:rPr lang="en-US" sz="4800" dirty="0">
                <a:latin typeface="Open Sans" pitchFamily="34" charset="0"/>
                <a:ea typeface="Open Sans" pitchFamily="34" charset="0"/>
                <a:cs typeface="Open Sans" pitchFamily="34" charset="0"/>
              </a:rPr>
            </a:br>
            <a:r>
              <a:rPr lang="en-US" sz="4800" dirty="0">
                <a:latin typeface="Open Sans" pitchFamily="34" charset="0"/>
                <a:ea typeface="Open Sans" pitchFamily="34" charset="0"/>
                <a:cs typeface="Open Sans" pitchFamily="34" charset="0"/>
              </a:rPr>
              <a:t>Impact on Compensation</a:t>
            </a:r>
            <a:r>
              <a:rPr lang="en-US" sz="2800" dirty="0">
                <a:latin typeface="Open Sans" pitchFamily="34" charset="0"/>
                <a:ea typeface="Open Sans" pitchFamily="34" charset="0"/>
                <a:cs typeface="Open Sans" pitchFamily="34" charset="0"/>
              </a:rPr>
              <a:t>*</a:t>
            </a:r>
            <a:endParaRPr lang="en-IN" sz="3600" dirty="0">
              <a:latin typeface="Open Sans" pitchFamily="34" charset="0"/>
              <a:ea typeface="Open Sans" pitchFamily="34" charset="0"/>
              <a:cs typeface="Open Sans" pitchFamily="34" charset="0"/>
            </a:endParaRPr>
          </a:p>
        </p:txBody>
      </p:sp>
      <p:sp>
        <p:nvSpPr>
          <p:cNvPr id="3" name="Content Placeholder 2"/>
          <p:cNvSpPr>
            <a:spLocks noGrp="1"/>
          </p:cNvSpPr>
          <p:nvPr>
            <p:ph idx="1"/>
          </p:nvPr>
        </p:nvSpPr>
        <p:spPr>
          <a:xfrm>
            <a:off x="457200" y="1774825"/>
            <a:ext cx="8229600" cy="4854575"/>
          </a:xfrm>
        </p:spPr>
        <p:txBody>
          <a:bodyPr/>
          <a:lstStyle/>
          <a:p>
            <a:pPr algn="ctr" eaLnBrk="1" hangingPunct="1">
              <a:lnSpc>
                <a:spcPct val="90000"/>
              </a:lnSpc>
              <a:buFontTx/>
              <a:buNone/>
            </a:pPr>
            <a:r>
              <a:rPr lang="en-US" sz="2000" b="1" dirty="0" smtClean="0">
                <a:solidFill>
                  <a:srgbClr val="00B050"/>
                </a:solidFill>
                <a:latin typeface="Roboto" pitchFamily="2" charset="0"/>
                <a:ea typeface="Roboto" pitchFamily="2" charset="0"/>
              </a:rPr>
              <a:t>Select Job Titles with a CWM and No Advanced Degree*</a:t>
            </a:r>
          </a:p>
          <a:p>
            <a:pPr algn="ctr" eaLnBrk="1" hangingPunct="1">
              <a:lnSpc>
                <a:spcPct val="90000"/>
              </a:lnSpc>
              <a:buFontTx/>
              <a:buNone/>
            </a:pPr>
            <a:endParaRPr lang="en-US" sz="2000" dirty="0" smtClean="0">
              <a:solidFill>
                <a:srgbClr val="C00000"/>
              </a:solidFill>
              <a:latin typeface="Roboto" pitchFamily="2" charset="0"/>
              <a:ea typeface="Roboto" pitchFamily="2" charset="0"/>
            </a:endParaRPr>
          </a:p>
          <a:p>
            <a:pPr eaLnBrk="1" hangingPunct="1">
              <a:lnSpc>
                <a:spcPct val="90000"/>
              </a:lnSpc>
              <a:buFontTx/>
              <a:buNone/>
            </a:pPr>
            <a:r>
              <a:rPr lang="en-US" sz="2000" b="0" dirty="0" smtClean="0">
                <a:latin typeface="Roboto" pitchFamily="2" charset="0"/>
                <a:ea typeface="Roboto" pitchFamily="2" charset="0"/>
              </a:rPr>
              <a:t>		</a:t>
            </a:r>
            <a:r>
              <a:rPr lang="en-US" sz="2000" b="1" u="sng" dirty="0" smtClean="0">
                <a:solidFill>
                  <a:schemeClr val="accent6">
                    <a:lumMod val="75000"/>
                  </a:schemeClr>
                </a:solidFill>
                <a:latin typeface="Roboto" pitchFamily="2" charset="0"/>
                <a:ea typeface="Roboto" pitchFamily="2" charset="0"/>
              </a:rPr>
              <a:t>Job Title</a:t>
            </a:r>
            <a:r>
              <a:rPr lang="en-US" sz="2000" b="1" dirty="0" smtClean="0">
                <a:solidFill>
                  <a:schemeClr val="accent6">
                    <a:lumMod val="75000"/>
                  </a:schemeClr>
                </a:solidFill>
                <a:latin typeface="Roboto" pitchFamily="2" charset="0"/>
                <a:ea typeface="Roboto" pitchFamily="2" charset="0"/>
              </a:rPr>
              <a:t> 		        </a:t>
            </a:r>
            <a:r>
              <a:rPr lang="en-US" sz="2000" b="1" u="sng" dirty="0" smtClean="0">
                <a:solidFill>
                  <a:schemeClr val="accent6">
                    <a:lumMod val="75000"/>
                  </a:schemeClr>
                </a:solidFill>
                <a:latin typeface="Roboto" pitchFamily="2" charset="0"/>
                <a:ea typeface="Roboto" pitchFamily="2" charset="0"/>
              </a:rPr>
              <a:t>% Salary Increase with CWM</a:t>
            </a:r>
          </a:p>
          <a:p>
            <a:pPr eaLnBrk="1" hangingPunct="1">
              <a:lnSpc>
                <a:spcPct val="90000"/>
              </a:lnSpc>
              <a:buFontTx/>
              <a:buNone/>
            </a:pPr>
            <a:r>
              <a:rPr lang="en-US" sz="2000" dirty="0" smtClean="0">
                <a:latin typeface="Roboto" pitchFamily="2" charset="0"/>
                <a:ea typeface="Roboto" pitchFamily="2" charset="0"/>
              </a:rPr>
              <a:t>		Wealth Manager</a:t>
            </a:r>
            <a:r>
              <a:rPr lang="en-US" sz="2000" b="0" dirty="0" smtClean="0">
                <a:latin typeface="Roboto" pitchFamily="2" charset="0"/>
                <a:ea typeface="Roboto" pitchFamily="2" charset="0"/>
              </a:rPr>
              <a:t>			23%</a:t>
            </a:r>
          </a:p>
          <a:p>
            <a:pPr eaLnBrk="1" hangingPunct="1">
              <a:lnSpc>
                <a:spcPct val="90000"/>
              </a:lnSpc>
              <a:buFontTx/>
              <a:buNone/>
            </a:pPr>
            <a:r>
              <a:rPr lang="en-US" sz="2000" b="0" dirty="0" smtClean="0">
                <a:latin typeface="Roboto" pitchFamily="2" charset="0"/>
                <a:ea typeface="Roboto" pitchFamily="2" charset="0"/>
              </a:rPr>
              <a:t>		 Relationship Manager 			27%</a:t>
            </a:r>
          </a:p>
          <a:p>
            <a:pPr eaLnBrk="1" hangingPunct="1">
              <a:lnSpc>
                <a:spcPct val="90000"/>
              </a:lnSpc>
              <a:buFontTx/>
              <a:buNone/>
            </a:pPr>
            <a:r>
              <a:rPr lang="en-US" sz="2000" dirty="0" smtClean="0">
                <a:latin typeface="Roboto" pitchFamily="2" charset="0"/>
                <a:ea typeface="Roboto" pitchFamily="2" charset="0"/>
              </a:rPr>
              <a:t>		</a:t>
            </a:r>
            <a:r>
              <a:rPr lang="en-US" sz="2000" dirty="0">
                <a:latin typeface="Roboto" pitchFamily="2" charset="0"/>
                <a:ea typeface="Roboto" pitchFamily="2" charset="0"/>
              </a:rPr>
              <a:t> </a:t>
            </a:r>
            <a:r>
              <a:rPr lang="en-US" sz="2000" dirty="0" smtClean="0">
                <a:latin typeface="Roboto" pitchFamily="2" charset="0"/>
                <a:ea typeface="Roboto" pitchFamily="2" charset="0"/>
              </a:rPr>
              <a:t>Private Banker</a:t>
            </a:r>
            <a:r>
              <a:rPr lang="en-US" sz="2000" b="0" dirty="0" smtClean="0">
                <a:latin typeface="Roboto" pitchFamily="2" charset="0"/>
                <a:ea typeface="Roboto" pitchFamily="2" charset="0"/>
              </a:rPr>
              <a:t>				19%</a:t>
            </a:r>
          </a:p>
          <a:p>
            <a:pPr eaLnBrk="1" hangingPunct="1">
              <a:lnSpc>
                <a:spcPct val="90000"/>
              </a:lnSpc>
              <a:buFontTx/>
              <a:buNone/>
            </a:pPr>
            <a:endParaRPr lang="en-US" sz="2000" b="0" dirty="0" smtClean="0">
              <a:latin typeface="Roboto" pitchFamily="2" charset="0"/>
              <a:ea typeface="Roboto" pitchFamily="2" charset="0"/>
            </a:endParaRPr>
          </a:p>
          <a:p>
            <a:pPr algn="ctr" eaLnBrk="1" hangingPunct="1">
              <a:lnSpc>
                <a:spcPct val="90000"/>
              </a:lnSpc>
              <a:buFontTx/>
              <a:buNone/>
            </a:pPr>
            <a:r>
              <a:rPr lang="en-US" sz="2000" b="1" dirty="0" smtClean="0">
                <a:solidFill>
                  <a:srgbClr val="00B050"/>
                </a:solidFill>
                <a:latin typeface="Roboto" pitchFamily="2" charset="0"/>
                <a:ea typeface="Roboto" pitchFamily="2" charset="0"/>
              </a:rPr>
              <a:t>Average Amount Certified Incumbents Earn Over Uncertified Incumbents**</a:t>
            </a:r>
          </a:p>
          <a:p>
            <a:pPr eaLnBrk="1" hangingPunct="1">
              <a:lnSpc>
                <a:spcPct val="90000"/>
              </a:lnSpc>
              <a:buFontTx/>
              <a:buNone/>
            </a:pPr>
            <a:r>
              <a:rPr lang="en-US" sz="2000" b="0" dirty="0" smtClean="0">
                <a:latin typeface="Roboto" pitchFamily="2" charset="0"/>
                <a:ea typeface="Roboto" pitchFamily="2" charset="0"/>
              </a:rPr>
              <a:t>		</a:t>
            </a:r>
            <a:r>
              <a:rPr lang="en-US" sz="2000" b="1" u="sng" dirty="0" smtClean="0">
                <a:solidFill>
                  <a:schemeClr val="accent6">
                    <a:lumMod val="75000"/>
                  </a:schemeClr>
                </a:solidFill>
                <a:latin typeface="Roboto" pitchFamily="2" charset="0"/>
                <a:ea typeface="Roboto" pitchFamily="2" charset="0"/>
              </a:rPr>
              <a:t>Job Category</a:t>
            </a:r>
            <a:r>
              <a:rPr lang="en-US" sz="2000" b="1" dirty="0" smtClean="0">
                <a:solidFill>
                  <a:schemeClr val="accent6">
                    <a:lumMod val="75000"/>
                  </a:schemeClr>
                </a:solidFill>
                <a:latin typeface="Roboto" pitchFamily="2" charset="0"/>
                <a:ea typeface="Roboto" pitchFamily="2" charset="0"/>
              </a:rPr>
              <a:t> 		       </a:t>
            </a:r>
            <a:r>
              <a:rPr lang="en-US" sz="2000" b="1" u="sng" dirty="0" smtClean="0">
                <a:solidFill>
                  <a:schemeClr val="accent6">
                    <a:lumMod val="75000"/>
                  </a:schemeClr>
                </a:solidFill>
                <a:latin typeface="Roboto" pitchFamily="2" charset="0"/>
                <a:ea typeface="Roboto" pitchFamily="2" charset="0"/>
              </a:rPr>
              <a:t>% Certification Increases Salary</a:t>
            </a:r>
          </a:p>
          <a:p>
            <a:pPr eaLnBrk="1" hangingPunct="1">
              <a:lnSpc>
                <a:spcPct val="90000"/>
              </a:lnSpc>
              <a:buFontTx/>
              <a:buNone/>
            </a:pPr>
            <a:r>
              <a:rPr lang="en-US" sz="2000" dirty="0" smtClean="0">
                <a:latin typeface="Roboto" pitchFamily="2" charset="0"/>
                <a:ea typeface="Roboto" pitchFamily="2" charset="0"/>
              </a:rPr>
              <a:t>		</a:t>
            </a:r>
            <a:r>
              <a:rPr lang="en-US" sz="2000" b="0" dirty="0" smtClean="0">
                <a:latin typeface="Roboto" pitchFamily="2" charset="0"/>
                <a:ea typeface="Roboto" pitchFamily="2" charset="0"/>
              </a:rPr>
              <a:t>Executive 			  	7%</a:t>
            </a:r>
          </a:p>
          <a:p>
            <a:pPr eaLnBrk="1" hangingPunct="1">
              <a:lnSpc>
                <a:spcPct val="90000"/>
              </a:lnSpc>
              <a:buFontTx/>
              <a:buNone/>
            </a:pPr>
            <a:r>
              <a:rPr lang="en-US" sz="2000" b="0" dirty="0" smtClean="0">
                <a:latin typeface="Roboto" pitchFamily="2" charset="0"/>
                <a:ea typeface="Roboto" pitchFamily="2" charset="0"/>
              </a:rPr>
              <a:t>		Management 				11%</a:t>
            </a:r>
          </a:p>
          <a:p>
            <a:pPr eaLnBrk="1" hangingPunct="1">
              <a:lnSpc>
                <a:spcPct val="90000"/>
              </a:lnSpc>
              <a:buFontTx/>
              <a:buNone/>
            </a:pPr>
            <a:r>
              <a:rPr lang="en-US" sz="2000" b="0" dirty="0" smtClean="0">
                <a:latin typeface="Roboto" pitchFamily="2" charset="0"/>
                <a:ea typeface="Roboto" pitchFamily="2" charset="0"/>
              </a:rPr>
              <a:t>		Staff 					6%</a:t>
            </a:r>
          </a:p>
          <a:p>
            <a:pPr eaLnBrk="1" hangingPunct="1">
              <a:lnSpc>
                <a:spcPct val="90000"/>
              </a:lnSpc>
              <a:buFontTx/>
              <a:buNone/>
            </a:pPr>
            <a:r>
              <a:rPr lang="en-US" sz="2000" b="0" dirty="0" smtClean="0">
                <a:latin typeface="Roboto" pitchFamily="2" charset="0"/>
                <a:ea typeface="Roboto" pitchFamily="2" charset="0"/>
              </a:rPr>
              <a:t>		Support 				23%</a:t>
            </a:r>
          </a:p>
          <a:p>
            <a:pPr eaLnBrk="1" hangingPunct="1">
              <a:lnSpc>
                <a:spcPct val="90000"/>
              </a:lnSpc>
              <a:buFontTx/>
              <a:buNone/>
            </a:pPr>
            <a:endParaRPr lang="en-US" sz="2000" b="0" dirty="0" smtClean="0">
              <a:latin typeface="Roboto" pitchFamily="2" charset="0"/>
              <a:ea typeface="Roboto" pitchFamily="2" charset="0"/>
            </a:endParaRPr>
          </a:p>
          <a:p>
            <a:pPr algn="r" eaLnBrk="1" hangingPunct="1">
              <a:lnSpc>
                <a:spcPct val="90000"/>
              </a:lnSpc>
              <a:buFontTx/>
              <a:buNone/>
            </a:pPr>
            <a:r>
              <a:rPr lang="en-US" sz="1800" b="0" dirty="0" smtClean="0">
                <a:solidFill>
                  <a:srgbClr val="00B050"/>
                </a:solidFill>
                <a:latin typeface="Roboto" pitchFamily="2" charset="0"/>
                <a:ea typeface="Roboto" pitchFamily="2" charset="0"/>
              </a:rPr>
              <a:t>*AAFM 2010 Compensation Report   **AAFM 2011 Compensation Report</a:t>
            </a:r>
          </a:p>
          <a:p>
            <a:pPr marL="119062" indent="0">
              <a:buNone/>
            </a:pPr>
            <a:endParaRPr lang="en-IN" sz="2000" dirty="0">
              <a:latin typeface="Roboto" pitchFamily="2" charset="0"/>
              <a:ea typeface="Roboto" pitchFamily="2" charset="0"/>
            </a:endParaRPr>
          </a:p>
        </p:txBody>
      </p:sp>
    </p:spTree>
    <p:extLst>
      <p:ext uri="{BB962C8B-B14F-4D97-AF65-F5344CB8AC3E}">
        <p14:creationId xmlns:p14="http://schemas.microsoft.com/office/powerpoint/2010/main" val="448256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Roboto" pitchFamily="2" charset="0"/>
                <a:ea typeface="Roboto" pitchFamily="2" charset="0"/>
              </a:rPr>
              <a:t>Employers </a:t>
            </a:r>
            <a:r>
              <a:rPr lang="en-US" sz="4800" dirty="0" smtClean="0">
                <a:latin typeface="Roboto" pitchFamily="2" charset="0"/>
                <a:ea typeface="Roboto" pitchFamily="2" charset="0"/>
              </a:rPr>
              <a:t>Respect </a:t>
            </a:r>
            <a:r>
              <a:rPr lang="en-US" sz="4800" dirty="0">
                <a:latin typeface="Roboto" pitchFamily="2" charset="0"/>
                <a:ea typeface="Roboto" pitchFamily="2" charset="0"/>
              </a:rPr>
              <a:t>the Value of </a:t>
            </a:r>
            <a:r>
              <a:rPr lang="en-US" sz="4800" dirty="0" smtClean="0">
                <a:latin typeface="Roboto" pitchFamily="2" charset="0"/>
                <a:ea typeface="Roboto" pitchFamily="2" charset="0"/>
              </a:rPr>
              <a:t>CWM® </a:t>
            </a:r>
            <a:r>
              <a:rPr lang="en-US" sz="4800" dirty="0">
                <a:latin typeface="Roboto" pitchFamily="2" charset="0"/>
                <a:ea typeface="Roboto" pitchFamily="2" charset="0"/>
              </a:rPr>
              <a:t>Certification</a:t>
            </a:r>
            <a:endParaRPr lang="en-IN" sz="4800" dirty="0">
              <a:latin typeface="Roboto" pitchFamily="2" charset="0"/>
              <a:ea typeface="Roboto" pitchFamily="2" charset="0"/>
            </a:endParaRPr>
          </a:p>
        </p:txBody>
      </p:sp>
      <p:sp>
        <p:nvSpPr>
          <p:cNvPr id="3" name="Content Placeholder 2"/>
          <p:cNvSpPr>
            <a:spLocks noGrp="1"/>
          </p:cNvSpPr>
          <p:nvPr>
            <p:ph idx="1"/>
          </p:nvPr>
        </p:nvSpPr>
        <p:spPr/>
        <p:txBody>
          <a:bodyPr/>
          <a:lstStyle/>
          <a:p>
            <a:pPr algn="just" eaLnBrk="1" hangingPunct="1">
              <a:buFontTx/>
              <a:buNone/>
            </a:pPr>
            <a:r>
              <a:rPr lang="en-US" sz="2000" b="0" dirty="0" smtClean="0">
                <a:latin typeface="Roboto" pitchFamily="2" charset="0"/>
                <a:ea typeface="Roboto" pitchFamily="2" charset="0"/>
                <a:cs typeface="Times New Roman" pitchFamily="18" charset="0"/>
              </a:rPr>
              <a:t>Valued and recognized by CEOs/Senior </a:t>
            </a:r>
            <a:r>
              <a:rPr lang="en-US" sz="2000" dirty="0">
                <a:latin typeface="Roboto" pitchFamily="2" charset="0"/>
                <a:ea typeface="Roboto" pitchFamily="2" charset="0"/>
                <a:cs typeface="Times New Roman" pitchFamily="18" charset="0"/>
              </a:rPr>
              <a:t>E</a:t>
            </a:r>
            <a:r>
              <a:rPr lang="en-US" sz="2000" b="0" dirty="0" smtClean="0">
                <a:latin typeface="Roboto" pitchFamily="2" charset="0"/>
                <a:ea typeface="Roboto" pitchFamily="2" charset="0"/>
                <a:cs typeface="Times New Roman" pitchFamily="18" charset="0"/>
              </a:rPr>
              <a:t>xecutives in Wealth</a:t>
            </a:r>
          </a:p>
          <a:p>
            <a:pPr algn="just" eaLnBrk="1" hangingPunct="1">
              <a:buFontTx/>
              <a:buNone/>
            </a:pPr>
            <a:r>
              <a:rPr lang="en-US" sz="2000" b="0" dirty="0" smtClean="0">
                <a:latin typeface="Roboto" pitchFamily="2" charset="0"/>
                <a:ea typeface="Roboto" pitchFamily="2" charset="0"/>
                <a:cs typeface="Times New Roman" pitchFamily="18" charset="0"/>
              </a:rPr>
              <a:t>Advisory and Private Banking and leading corporations as </a:t>
            </a:r>
            <a:r>
              <a:rPr lang="en-US" sz="2000" dirty="0" smtClean="0">
                <a:latin typeface="Roboto" pitchFamily="2" charset="0"/>
                <a:ea typeface="Roboto" pitchFamily="2" charset="0"/>
                <a:cs typeface="Times New Roman" pitchFamily="18" charset="0"/>
              </a:rPr>
              <a:t>a</a:t>
            </a:r>
          </a:p>
          <a:p>
            <a:pPr algn="just" eaLnBrk="1" hangingPunct="1">
              <a:buFontTx/>
              <a:buNone/>
            </a:pPr>
            <a:r>
              <a:rPr lang="en-US" sz="2000" dirty="0" smtClean="0">
                <a:latin typeface="Roboto" pitchFamily="2" charset="0"/>
                <a:ea typeface="Roboto" pitchFamily="2" charset="0"/>
                <a:cs typeface="Times New Roman" pitchFamily="18" charset="0"/>
              </a:rPr>
              <a:t>differentiator </a:t>
            </a:r>
            <a:r>
              <a:rPr lang="en-US" sz="2000" b="0" dirty="0" smtClean="0">
                <a:latin typeface="Roboto" pitchFamily="2" charset="0"/>
                <a:ea typeface="Roboto" pitchFamily="2" charset="0"/>
                <a:cs typeface="Times New Roman" pitchFamily="18" charset="0"/>
              </a:rPr>
              <a:t>among current staff and potential new hires. </a:t>
            </a:r>
          </a:p>
          <a:p>
            <a:pPr eaLnBrk="1" hangingPunct="1">
              <a:buFontTx/>
              <a:buNone/>
            </a:pPr>
            <a:endParaRPr lang="en-US" sz="2100" dirty="0" smtClean="0">
              <a:latin typeface="Roboto" pitchFamily="2" charset="0"/>
              <a:ea typeface="Roboto" pitchFamily="2" charset="0"/>
              <a:cs typeface="Times New Roman" pitchFamily="18" charset="0"/>
            </a:endParaRPr>
          </a:p>
          <a:p>
            <a:pPr lvl="1" eaLnBrk="1" hangingPunct="1">
              <a:lnSpc>
                <a:spcPct val="90000"/>
              </a:lnSpc>
              <a:buClr>
                <a:srgbClr val="A21C41"/>
              </a:buClr>
              <a:buFont typeface="Wingdings" pitchFamily="2" charset="2"/>
              <a:buChar char="ü"/>
            </a:pPr>
            <a:r>
              <a:rPr lang="en-US" sz="2400" b="1" dirty="0" smtClean="0">
                <a:solidFill>
                  <a:srgbClr val="004864"/>
                </a:solidFill>
                <a:latin typeface="Roboto" pitchFamily="2" charset="0"/>
                <a:ea typeface="Roboto" pitchFamily="2" charset="0"/>
              </a:rPr>
              <a:t>82% </a:t>
            </a:r>
            <a:r>
              <a:rPr lang="en-US" sz="2400" dirty="0" smtClean="0">
                <a:solidFill>
                  <a:srgbClr val="004864"/>
                </a:solidFill>
                <a:latin typeface="Roboto" pitchFamily="2" charset="0"/>
                <a:ea typeface="Roboto" pitchFamily="2" charset="0"/>
              </a:rPr>
              <a:t>of </a:t>
            </a:r>
            <a:r>
              <a:rPr lang="en-US" sz="2400" b="1" dirty="0" smtClean="0">
                <a:solidFill>
                  <a:srgbClr val="004864"/>
                </a:solidFill>
                <a:latin typeface="Roboto" pitchFamily="2" charset="0"/>
                <a:ea typeface="Roboto" pitchFamily="2" charset="0"/>
              </a:rPr>
              <a:t>Top 500 Banks/ Wealth Management </a:t>
            </a:r>
            <a:r>
              <a:rPr lang="en-US" sz="2400" dirty="0" smtClean="0">
                <a:solidFill>
                  <a:srgbClr val="004864"/>
                </a:solidFill>
                <a:latin typeface="Roboto" pitchFamily="2" charset="0"/>
                <a:ea typeface="Roboto" pitchFamily="2" charset="0"/>
              </a:rPr>
              <a:t>Organizations employ CWMs </a:t>
            </a:r>
            <a:endParaRPr lang="en-US" sz="2400" dirty="0" smtClean="0">
              <a:solidFill>
                <a:srgbClr val="004864"/>
              </a:solidFill>
              <a:latin typeface="Roboto" pitchFamily="2" charset="0"/>
              <a:ea typeface="Roboto" pitchFamily="2" charset="0"/>
              <a:cs typeface="Times New Roman" pitchFamily="18" charset="0"/>
            </a:endParaRPr>
          </a:p>
          <a:p>
            <a:pPr lvl="1" eaLnBrk="1" hangingPunct="1">
              <a:lnSpc>
                <a:spcPct val="90000"/>
              </a:lnSpc>
              <a:buClr>
                <a:srgbClr val="A21C41"/>
              </a:buClr>
              <a:buNone/>
            </a:pPr>
            <a:endParaRPr lang="en-US" sz="2400" i="1" dirty="0" smtClean="0">
              <a:solidFill>
                <a:srgbClr val="004864"/>
              </a:solidFill>
              <a:latin typeface="Roboto" pitchFamily="2" charset="0"/>
              <a:ea typeface="Roboto" pitchFamily="2" charset="0"/>
              <a:cs typeface="Times New Roman" pitchFamily="18" charset="0"/>
            </a:endParaRPr>
          </a:p>
          <a:p>
            <a:pPr lvl="1" eaLnBrk="1" hangingPunct="1">
              <a:buClr>
                <a:srgbClr val="A21C41"/>
              </a:buClr>
              <a:buFont typeface="Wingdings" pitchFamily="2" charset="2"/>
              <a:buChar char="ü"/>
            </a:pPr>
            <a:r>
              <a:rPr lang="en-US" sz="2400" b="1" dirty="0" smtClean="0">
                <a:solidFill>
                  <a:srgbClr val="004864"/>
                </a:solidFill>
                <a:latin typeface="Roboto" pitchFamily="2" charset="0"/>
                <a:ea typeface="Roboto" pitchFamily="2" charset="0"/>
              </a:rPr>
              <a:t>Wealth Advisory/Private Banking </a:t>
            </a:r>
            <a:r>
              <a:rPr lang="en-US" sz="2400" dirty="0" smtClean="0">
                <a:solidFill>
                  <a:srgbClr val="004864"/>
                </a:solidFill>
                <a:latin typeface="Roboto" pitchFamily="2" charset="0"/>
                <a:ea typeface="Roboto" pitchFamily="2" charset="0"/>
              </a:rPr>
              <a:t>jobs require or prefer CWM </a:t>
            </a:r>
          </a:p>
          <a:p>
            <a:pPr lvl="2" eaLnBrk="1" hangingPunct="1">
              <a:lnSpc>
                <a:spcPct val="90000"/>
              </a:lnSpc>
              <a:buClr>
                <a:schemeClr val="tx1"/>
              </a:buClr>
              <a:buFontTx/>
              <a:buNone/>
            </a:pPr>
            <a:r>
              <a:rPr lang="en-US" dirty="0" smtClean="0">
                <a:solidFill>
                  <a:srgbClr val="004864"/>
                </a:solidFill>
                <a:latin typeface="Roboto" pitchFamily="2" charset="0"/>
                <a:ea typeface="Roboto" pitchFamily="2" charset="0"/>
              </a:rPr>
              <a:t>	</a:t>
            </a:r>
            <a:r>
              <a:rPr lang="en-US" sz="2000" i="1" dirty="0" smtClean="0">
                <a:solidFill>
                  <a:srgbClr val="004864"/>
                </a:solidFill>
                <a:latin typeface="Roboto" pitchFamily="2" charset="0"/>
                <a:ea typeface="Roboto" pitchFamily="2" charset="0"/>
              </a:rPr>
              <a:t>Online job boards tracked include:</a:t>
            </a:r>
          </a:p>
          <a:p>
            <a:pPr lvl="2" eaLnBrk="1" hangingPunct="1">
              <a:lnSpc>
                <a:spcPct val="90000"/>
              </a:lnSpc>
              <a:buClr>
                <a:schemeClr val="tx1"/>
              </a:buClr>
              <a:buFontTx/>
              <a:buNone/>
            </a:pPr>
            <a:r>
              <a:rPr lang="en-US" sz="2000" i="1" dirty="0" smtClean="0">
                <a:solidFill>
                  <a:srgbClr val="004864"/>
                </a:solidFill>
                <a:latin typeface="Roboto" pitchFamily="2" charset="0"/>
                <a:ea typeface="Roboto" pitchFamily="2" charset="0"/>
              </a:rPr>
              <a:t>		Monster, eFinancialCareers.com, FINS, </a:t>
            </a:r>
            <a:r>
              <a:rPr lang="en-US" sz="2000" i="1" dirty="0" err="1" smtClean="0">
                <a:solidFill>
                  <a:srgbClr val="004864"/>
                </a:solidFill>
                <a:latin typeface="Roboto" pitchFamily="2" charset="0"/>
                <a:ea typeface="Roboto" pitchFamily="2" charset="0"/>
              </a:rPr>
              <a:t>JobsintheMoney</a:t>
            </a:r>
            <a:r>
              <a:rPr lang="en-US" sz="2000" i="1" dirty="0" smtClean="0">
                <a:solidFill>
                  <a:srgbClr val="004864"/>
                </a:solidFill>
                <a:latin typeface="Roboto" pitchFamily="2" charset="0"/>
                <a:ea typeface="Roboto" pitchFamily="2" charset="0"/>
              </a:rPr>
              <a:t>,   </a:t>
            </a:r>
          </a:p>
          <a:p>
            <a:pPr lvl="2" eaLnBrk="1" hangingPunct="1">
              <a:lnSpc>
                <a:spcPct val="90000"/>
              </a:lnSpc>
              <a:buClr>
                <a:schemeClr val="tx1"/>
              </a:buClr>
              <a:buFont typeface="Vrinda" pitchFamily="2" charset="0"/>
              <a:buNone/>
            </a:pPr>
            <a:r>
              <a:rPr lang="en-US" sz="2000" i="1" dirty="0" smtClean="0">
                <a:solidFill>
                  <a:srgbClr val="004864"/>
                </a:solidFill>
                <a:latin typeface="Roboto" pitchFamily="2" charset="0"/>
                <a:ea typeface="Roboto" pitchFamily="2" charset="0"/>
              </a:rPr>
              <a:t>   		CareerBuilder, AAFM Global Career Center</a:t>
            </a:r>
          </a:p>
          <a:p>
            <a:pPr marL="119062" indent="0">
              <a:buNone/>
            </a:pPr>
            <a:endParaRPr lang="en-IN" dirty="0">
              <a:latin typeface="Roboto" pitchFamily="2" charset="0"/>
              <a:ea typeface="Roboto" pitchFamily="2" charset="0"/>
            </a:endParaRPr>
          </a:p>
        </p:txBody>
      </p:sp>
    </p:spTree>
    <p:extLst>
      <p:ext uri="{BB962C8B-B14F-4D97-AF65-F5344CB8AC3E}">
        <p14:creationId xmlns:p14="http://schemas.microsoft.com/office/powerpoint/2010/main" val="2423120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838200"/>
          </a:xfrm>
        </p:spPr>
        <p:txBody>
          <a:bodyPr>
            <a:noAutofit/>
          </a:bodyPr>
          <a:lstStyle/>
          <a:p>
            <a:pPr algn="ctr"/>
            <a:r>
              <a:rPr lang="en-US" sz="4400" dirty="0" smtClean="0">
                <a:latin typeface="Roboto" pitchFamily="2" charset="0"/>
                <a:ea typeface="Roboto" pitchFamily="2" charset="0"/>
              </a:rPr>
              <a:t>Curriculum </a:t>
            </a:r>
            <a:r>
              <a:rPr lang="en-US" sz="4400" dirty="0">
                <a:latin typeface="Roboto" pitchFamily="2" charset="0"/>
                <a:ea typeface="Roboto" pitchFamily="2" charset="0"/>
              </a:rPr>
              <a:t>of CWM</a:t>
            </a:r>
            <a:r>
              <a:rPr lang="en-US" sz="4400" baseline="30000" dirty="0">
                <a:latin typeface="Roboto" pitchFamily="2" charset="0"/>
                <a:ea typeface="Roboto" pitchFamily="2" charset="0"/>
              </a:rPr>
              <a:t>®</a:t>
            </a:r>
            <a:r>
              <a:rPr lang="en-US" sz="4400" dirty="0">
                <a:latin typeface="Roboto" pitchFamily="2" charset="0"/>
                <a:ea typeface="Roboto" pitchFamily="2" charset="0"/>
              </a:rPr>
              <a:t> </a:t>
            </a:r>
            <a:r>
              <a:rPr lang="en-US" sz="4400" dirty="0" smtClean="0">
                <a:latin typeface="Roboto" pitchFamily="2" charset="0"/>
                <a:ea typeface="Roboto" pitchFamily="2" charset="0"/>
              </a:rPr>
              <a:t>Certification</a:t>
            </a:r>
            <a:endParaRPr lang="en-US" sz="4400" dirty="0">
              <a:latin typeface="Roboto" pitchFamily="2" charset="0"/>
              <a:ea typeface="Roboto" pitchFamily="2" charset="0"/>
            </a:endParaRPr>
          </a:p>
        </p:txBody>
      </p:sp>
      <p:sp>
        <p:nvSpPr>
          <p:cNvPr id="4" name="Content Placeholder 3"/>
          <p:cNvSpPr>
            <a:spLocks noGrp="1"/>
          </p:cNvSpPr>
          <p:nvPr>
            <p:ph sz="quarter" idx="4294967295"/>
          </p:nvPr>
        </p:nvSpPr>
        <p:spPr>
          <a:xfrm>
            <a:off x="457200" y="1316736"/>
            <a:ext cx="4038600" cy="588264"/>
          </a:xfrm>
          <a:prstGeom prst="rect">
            <a:avLst/>
          </a:prstGeom>
        </p:spPr>
        <p:txBody>
          <a:bodyPr/>
          <a:lstStyle/>
          <a:p>
            <a:pPr marL="118872" indent="0" algn="ctr">
              <a:buNone/>
            </a:pPr>
            <a:r>
              <a:rPr lang="en-US" b="1" u="sng" dirty="0" smtClean="0">
                <a:solidFill>
                  <a:srgbClr val="00B050"/>
                </a:solidFill>
              </a:rPr>
              <a:t>LEVEL -I</a:t>
            </a:r>
          </a:p>
          <a:p>
            <a:endParaRPr lang="en-US" dirty="0"/>
          </a:p>
        </p:txBody>
      </p:sp>
      <p:sp>
        <p:nvSpPr>
          <p:cNvPr id="5" name="Content Placeholder 4"/>
          <p:cNvSpPr>
            <a:spLocks noGrp="1"/>
          </p:cNvSpPr>
          <p:nvPr>
            <p:ph sz="quarter" idx="4294967295"/>
          </p:nvPr>
        </p:nvSpPr>
        <p:spPr>
          <a:xfrm>
            <a:off x="4648200" y="1316736"/>
            <a:ext cx="4038600" cy="588264"/>
          </a:xfrm>
          <a:prstGeom prst="rect">
            <a:avLst/>
          </a:prstGeom>
        </p:spPr>
        <p:txBody>
          <a:bodyPr/>
          <a:lstStyle/>
          <a:p>
            <a:pPr marL="118872" indent="0" algn="ctr">
              <a:buNone/>
            </a:pPr>
            <a:r>
              <a:rPr lang="en-US" b="1" u="sng" dirty="0" smtClean="0">
                <a:solidFill>
                  <a:srgbClr val="00B050"/>
                </a:solidFill>
              </a:rPr>
              <a:t>LEVEL- II</a:t>
            </a:r>
            <a:endParaRPr lang="en-US" b="1" u="sng" dirty="0">
              <a:solidFill>
                <a:srgbClr val="00B05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84644510"/>
              </p:ext>
            </p:extLst>
          </p:nvPr>
        </p:nvGraphicFramePr>
        <p:xfrm>
          <a:off x="304800" y="1905000"/>
          <a:ext cx="4114800" cy="4343399"/>
        </p:xfrm>
        <a:graphic>
          <a:graphicData uri="http://schemas.openxmlformats.org/drawingml/2006/table">
            <a:tbl>
              <a:tblPr firstRow="1" firstCol="1" bandRow="1">
                <a:tableStyleId>{5C22544A-7EE6-4342-B048-85BDC9FD1C3A}</a:tableStyleId>
              </a:tblPr>
              <a:tblGrid>
                <a:gridCol w="751628"/>
                <a:gridCol w="3363172"/>
              </a:tblGrid>
              <a:tr h="506884">
                <a:tc>
                  <a:txBody>
                    <a:bodyPr/>
                    <a:lstStyle/>
                    <a:p>
                      <a:pPr marL="0" marR="0" algn="ctr">
                        <a:lnSpc>
                          <a:spcPct val="115000"/>
                        </a:lnSpc>
                        <a:spcBef>
                          <a:spcPts val="0"/>
                        </a:spcBef>
                        <a:spcAft>
                          <a:spcPts val="0"/>
                        </a:spcAft>
                      </a:pPr>
                      <a:r>
                        <a:rPr lang="en-US" sz="1600" dirty="0" smtClean="0">
                          <a:effectLst/>
                          <a:latin typeface="Roboto" pitchFamily="2" charset="0"/>
                          <a:ea typeface="Roboto" pitchFamily="2" charset="0"/>
                        </a:rPr>
                        <a:t>UNITS</a:t>
                      </a:r>
                      <a:endParaRPr lang="en-US" sz="1400" dirty="0">
                        <a:effectLst/>
                        <a:latin typeface="Roboto" pitchFamily="2" charset="0"/>
                        <a:ea typeface="Roboto" pitchFamily="2" charset="0"/>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Roboto" pitchFamily="2" charset="0"/>
                          <a:ea typeface="Roboto" pitchFamily="2" charset="0"/>
                        </a:rPr>
                        <a:t>NAME OF UNIT</a:t>
                      </a:r>
                      <a:endParaRPr lang="en-US" sz="1400" dirty="0">
                        <a:effectLst/>
                        <a:latin typeface="Roboto" pitchFamily="2" charset="0"/>
                        <a:ea typeface="Roboto" pitchFamily="2" charset="0"/>
                        <a:cs typeface="Times New Roman"/>
                      </a:endParaRPr>
                    </a:p>
                  </a:txBody>
                  <a:tcPr marL="68580" marR="68580" marT="0" marB="0" anchor="ctr"/>
                </a:tc>
              </a:tr>
              <a:tr h="32375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1</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Concept of Wealth Management</a:t>
                      </a:r>
                    </a:p>
                  </a:txBody>
                  <a:tcPr marL="68580" marR="68580" marT="0" marB="0" anchor="ctr"/>
                </a:tc>
              </a:tr>
              <a:tr h="32375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2</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Indian and Global Financial System</a:t>
                      </a:r>
                    </a:p>
                  </a:txBody>
                  <a:tcPr marL="68580" marR="68580" marT="0" marB="0" anchor="ctr"/>
                </a:tc>
              </a:tr>
              <a:tr h="47309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3</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Measuring Investment Returns in Wealth Management</a:t>
                      </a:r>
                    </a:p>
                  </a:txBody>
                  <a:tcPr marL="68580" marR="68580" marT="0" marB="0" anchor="ctr"/>
                </a:tc>
              </a:tr>
              <a:tr h="47309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4</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Managing Investment Risk in Wealth Management</a:t>
                      </a:r>
                    </a:p>
                  </a:txBody>
                  <a:tcPr marL="68580" marR="68580" marT="0" marB="0" anchor="ctr"/>
                </a:tc>
              </a:tr>
              <a:tr h="47309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5</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smtClean="0">
                          <a:effectLst/>
                          <a:latin typeface="Roboto" pitchFamily="2" charset="0"/>
                          <a:ea typeface="Roboto" pitchFamily="2" charset="0"/>
                          <a:cs typeface="Times New Roman"/>
                        </a:rPr>
                        <a:t>Investment Vehicles of Wealth Management</a:t>
                      </a:r>
                      <a:endParaRPr lang="en-US" sz="1400" dirty="0">
                        <a:effectLst/>
                        <a:latin typeface="Roboto" pitchFamily="2" charset="0"/>
                        <a:ea typeface="Roboto" pitchFamily="2" charset="0"/>
                        <a:cs typeface="Times New Roman"/>
                      </a:endParaRPr>
                    </a:p>
                  </a:txBody>
                  <a:tcPr marL="68580" marR="68580" marT="0" marB="0" anchor="ctr"/>
                </a:tc>
              </a:tr>
              <a:tr h="297045">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6</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Role of Wealth Management In Banking</a:t>
                      </a:r>
                    </a:p>
                  </a:txBody>
                  <a:tcPr marL="68580" marR="68580" marT="0" marB="0" anchor="ctr"/>
                </a:tc>
              </a:tr>
              <a:tr h="32375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7</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Legalities in Wealth Management</a:t>
                      </a:r>
                    </a:p>
                  </a:txBody>
                  <a:tcPr marL="68580" marR="68580" marT="0" marB="0" anchor="ctr"/>
                </a:tc>
              </a:tr>
              <a:tr h="352094">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8</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Tax Laws for Wealth Management</a:t>
                      </a:r>
                    </a:p>
                  </a:txBody>
                  <a:tcPr marL="68580" marR="68580" marT="0" marB="0" anchor="ctr"/>
                </a:tc>
              </a:tr>
              <a:tr h="32375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9</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Life Cycle Management</a:t>
                      </a:r>
                    </a:p>
                  </a:txBody>
                  <a:tcPr marL="68580" marR="68580" marT="0" marB="0" anchor="ctr"/>
                </a:tc>
              </a:tr>
              <a:tr h="47309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10</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Intergenerational Wealth Transfer &amp; Tax Planning</a:t>
                      </a:r>
                    </a:p>
                  </a:txBody>
                  <a:tcPr marL="68580" marR="6858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44800964"/>
              </p:ext>
            </p:extLst>
          </p:nvPr>
        </p:nvGraphicFramePr>
        <p:xfrm>
          <a:off x="4648200" y="1905001"/>
          <a:ext cx="4191000" cy="4343396"/>
        </p:xfrm>
        <a:graphic>
          <a:graphicData uri="http://schemas.openxmlformats.org/drawingml/2006/table">
            <a:tbl>
              <a:tblPr firstRow="1" firstCol="1" bandRow="1">
                <a:tableStyleId>{5C22544A-7EE6-4342-B048-85BDC9FD1C3A}</a:tableStyleId>
              </a:tblPr>
              <a:tblGrid>
                <a:gridCol w="765547"/>
                <a:gridCol w="3425453"/>
              </a:tblGrid>
              <a:tr h="486143">
                <a:tc>
                  <a:txBody>
                    <a:bodyPr/>
                    <a:lstStyle/>
                    <a:p>
                      <a:pPr marL="0" marR="0" algn="ctr">
                        <a:lnSpc>
                          <a:spcPct val="115000"/>
                        </a:lnSpc>
                        <a:spcBef>
                          <a:spcPts val="0"/>
                        </a:spcBef>
                        <a:spcAft>
                          <a:spcPts val="0"/>
                        </a:spcAft>
                      </a:pPr>
                      <a:r>
                        <a:rPr lang="en-US" sz="1600" dirty="0">
                          <a:effectLst/>
                          <a:latin typeface="Roboto" pitchFamily="2" charset="0"/>
                          <a:ea typeface="Roboto" pitchFamily="2" charset="0"/>
                        </a:rPr>
                        <a:t>UNITS</a:t>
                      </a:r>
                      <a:endParaRPr lang="en-US" sz="1400" dirty="0">
                        <a:effectLst/>
                        <a:latin typeface="Roboto" pitchFamily="2" charset="0"/>
                        <a:ea typeface="Roboto" pitchFamily="2" charset="0"/>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Roboto" pitchFamily="2" charset="0"/>
                          <a:ea typeface="Roboto" pitchFamily="2" charset="0"/>
                        </a:rPr>
                        <a:t>NAME OF UNIT</a:t>
                      </a:r>
                      <a:endParaRPr lang="en-US" sz="1400" dirty="0">
                        <a:effectLst/>
                        <a:latin typeface="Roboto" pitchFamily="2" charset="0"/>
                        <a:ea typeface="Roboto" pitchFamily="2" charset="0"/>
                        <a:cs typeface="Times New Roman"/>
                      </a:endParaRPr>
                    </a:p>
                  </a:txBody>
                  <a:tcPr marL="68580" marR="68580" marT="0" marB="0" anchor="ctr"/>
                </a:tc>
              </a:tr>
              <a:tr h="324094">
                <a:tc>
                  <a:txBody>
                    <a:bodyPr/>
                    <a:lstStyle/>
                    <a:p>
                      <a:pPr marL="0" marR="0" algn="ctr">
                        <a:lnSpc>
                          <a:spcPct val="115000"/>
                        </a:lnSpc>
                        <a:spcBef>
                          <a:spcPts val="0"/>
                        </a:spcBef>
                        <a:spcAft>
                          <a:spcPts val="0"/>
                        </a:spcAft>
                      </a:pPr>
                      <a:r>
                        <a:rPr lang="en-US" sz="1400" dirty="0">
                          <a:effectLst/>
                          <a:latin typeface="Roboto" pitchFamily="2" charset="0"/>
                          <a:ea typeface="Roboto" pitchFamily="2" charset="0"/>
                        </a:rPr>
                        <a:t>Unit 1</a:t>
                      </a:r>
                      <a:endParaRPr lang="en-US" sz="1400" dirty="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Equity Analysis</a:t>
                      </a:r>
                    </a:p>
                  </a:txBody>
                  <a:tcPr marL="68580" marR="68580" marT="0" marB="0" anchor="ctr"/>
                </a:tc>
              </a:tr>
              <a:tr h="47817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2</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Alternate Products in Wealth Management</a:t>
                      </a:r>
                    </a:p>
                  </a:txBody>
                  <a:tcPr marL="68580" marR="68580" marT="0" marB="0" anchor="ctr"/>
                </a:tc>
              </a:tr>
              <a:tr h="47817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3</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Behavioral Finance in Wealth Management</a:t>
                      </a:r>
                    </a:p>
                  </a:txBody>
                  <a:tcPr marL="68580" marR="68580" marT="0" marB="0" anchor="ctr"/>
                </a:tc>
              </a:tr>
              <a:tr h="324094">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4</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Real Estate Valuation and Analysis</a:t>
                      </a:r>
                    </a:p>
                  </a:txBody>
                  <a:tcPr marL="68580" marR="68580" marT="0" marB="0" anchor="ctr"/>
                </a:tc>
              </a:tr>
              <a:tr h="324094">
                <a:tc>
                  <a:txBody>
                    <a:bodyPr/>
                    <a:lstStyle/>
                    <a:p>
                      <a:pPr marL="0" marR="0" algn="ctr">
                        <a:lnSpc>
                          <a:spcPct val="115000"/>
                        </a:lnSpc>
                        <a:spcBef>
                          <a:spcPts val="0"/>
                        </a:spcBef>
                        <a:spcAft>
                          <a:spcPts val="0"/>
                        </a:spcAft>
                      </a:pPr>
                      <a:r>
                        <a:rPr lang="en-US" sz="1400" dirty="0">
                          <a:effectLst/>
                          <a:latin typeface="Roboto" pitchFamily="2" charset="0"/>
                          <a:ea typeface="Roboto" pitchFamily="2" charset="0"/>
                        </a:rPr>
                        <a:t>Unit 5</a:t>
                      </a:r>
                      <a:endParaRPr lang="en-US" sz="1400" dirty="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Loan &amp; Debt Management</a:t>
                      </a:r>
                    </a:p>
                  </a:txBody>
                  <a:tcPr marL="68580" marR="68580" marT="0" marB="0" anchor="ctr"/>
                </a:tc>
              </a:tr>
              <a:tr h="294111">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6</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Portfolio Management Strategies</a:t>
                      </a:r>
                    </a:p>
                  </a:txBody>
                  <a:tcPr marL="68580" marR="68580" marT="0" marB="0" anchor="ctr"/>
                </a:tc>
              </a:tr>
              <a:tr h="47817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7</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Relationship Management by a Wealth Manager</a:t>
                      </a:r>
                    </a:p>
                  </a:txBody>
                  <a:tcPr marL="68580" marR="68580" marT="0" marB="0" anchor="ctr"/>
                </a:tc>
              </a:tr>
              <a:tr h="478172">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8</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INTERNATIONAL TAXATION AND TRUST PLANNING</a:t>
                      </a:r>
                    </a:p>
                  </a:txBody>
                  <a:tcPr marL="68580" marR="68580" marT="0" marB="0" anchor="ctr"/>
                </a:tc>
              </a:tr>
              <a:tr h="324094">
                <a:tc>
                  <a:txBody>
                    <a:bodyPr/>
                    <a:lstStyle/>
                    <a:p>
                      <a:pPr marL="0" marR="0" algn="ctr">
                        <a:lnSpc>
                          <a:spcPct val="115000"/>
                        </a:lnSpc>
                        <a:spcBef>
                          <a:spcPts val="0"/>
                        </a:spcBef>
                        <a:spcAft>
                          <a:spcPts val="0"/>
                        </a:spcAft>
                      </a:pPr>
                      <a:r>
                        <a:rPr lang="en-US" sz="1400" dirty="0">
                          <a:effectLst/>
                          <a:latin typeface="Roboto" pitchFamily="2" charset="0"/>
                          <a:ea typeface="Roboto" pitchFamily="2" charset="0"/>
                        </a:rPr>
                        <a:t>Unit 9</a:t>
                      </a:r>
                      <a:endParaRPr lang="en-US" sz="1400" dirty="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WEALTH MANAGEMENT PLANNING</a:t>
                      </a:r>
                    </a:p>
                  </a:txBody>
                  <a:tcPr marL="68580" marR="68580" marT="0" marB="0" anchor="ctr"/>
                </a:tc>
              </a:tr>
              <a:tr h="354078">
                <a:tc>
                  <a:txBody>
                    <a:bodyPr/>
                    <a:lstStyle/>
                    <a:p>
                      <a:pPr marL="0" marR="0" algn="ctr">
                        <a:lnSpc>
                          <a:spcPct val="115000"/>
                        </a:lnSpc>
                        <a:spcBef>
                          <a:spcPts val="0"/>
                        </a:spcBef>
                        <a:spcAft>
                          <a:spcPts val="0"/>
                        </a:spcAft>
                      </a:pPr>
                      <a:r>
                        <a:rPr lang="en-US" sz="1400">
                          <a:effectLst/>
                          <a:latin typeface="Roboto" pitchFamily="2" charset="0"/>
                          <a:ea typeface="Roboto" pitchFamily="2" charset="0"/>
                        </a:rPr>
                        <a:t>Unit 10</a:t>
                      </a:r>
                      <a:endParaRPr lang="en-US" sz="1400">
                        <a:effectLst/>
                        <a:latin typeface="Roboto" pitchFamily="2" charset="0"/>
                        <a:ea typeface="Roboto" pitchFamily="2" charset="0"/>
                        <a:cs typeface="Times New Roman"/>
                      </a:endParaRPr>
                    </a:p>
                  </a:txBody>
                  <a:tcPr marL="68580" marR="68580" marT="0" marB="0" anchor="ctr"/>
                </a:tc>
                <a:tc>
                  <a:txBody>
                    <a:bodyPr/>
                    <a:lstStyle/>
                    <a:p>
                      <a:pPr marL="0" marR="0" indent="0" algn="just">
                        <a:spcBef>
                          <a:spcPts val="300"/>
                        </a:spcBef>
                        <a:spcAft>
                          <a:spcPts val="300"/>
                        </a:spcAft>
                      </a:pPr>
                      <a:r>
                        <a:rPr lang="en-US" sz="1400" dirty="0">
                          <a:effectLst/>
                          <a:latin typeface="Roboto" pitchFamily="2" charset="0"/>
                          <a:ea typeface="Roboto" pitchFamily="2" charset="0"/>
                          <a:cs typeface="Times New Roman"/>
                        </a:rPr>
                        <a:t>ADVANCED WEALTH MANAGEMENT</a:t>
                      </a:r>
                    </a:p>
                  </a:txBody>
                  <a:tcPr marL="68580" marR="68580" marT="0" marB="0" anchor="ctr"/>
                </a:tc>
              </a:tr>
            </a:tbl>
          </a:graphicData>
        </a:graphic>
      </p:graphicFrame>
    </p:spTree>
    <p:extLst>
      <p:ext uri="{BB962C8B-B14F-4D97-AF65-F5344CB8AC3E}">
        <p14:creationId xmlns:p14="http://schemas.microsoft.com/office/powerpoint/2010/main" val="2882540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IN" sz="5400" dirty="0">
                <a:latin typeface="Open Sans" pitchFamily="34" charset="0"/>
                <a:ea typeface="Open Sans" pitchFamily="34" charset="0"/>
                <a:cs typeface="Open Sans" pitchFamily="34" charset="0"/>
              </a:rPr>
              <a:t>Key </a:t>
            </a:r>
            <a:r>
              <a:rPr lang="en-IN" sz="5400" dirty="0" err="1" smtClean="0">
                <a:latin typeface="Open Sans" pitchFamily="34" charset="0"/>
                <a:ea typeface="Open Sans" pitchFamily="34" charset="0"/>
                <a:cs typeface="Open Sans" pitchFamily="34" charset="0"/>
              </a:rPr>
              <a:t>Learnings</a:t>
            </a:r>
            <a:endParaRPr lang="en-IN" sz="5400" dirty="0">
              <a:latin typeface="Open Sans" pitchFamily="34" charset="0"/>
              <a:ea typeface="Open Sans" pitchFamily="34" charset="0"/>
              <a:cs typeface="Open Sans" pitchFamily="34" charset="0"/>
            </a:endParaRPr>
          </a:p>
        </p:txBody>
      </p:sp>
      <p:sp>
        <p:nvSpPr>
          <p:cNvPr id="3" name="Content Placeholder 2"/>
          <p:cNvSpPr>
            <a:spLocks noGrp="1"/>
          </p:cNvSpPr>
          <p:nvPr>
            <p:ph idx="1"/>
          </p:nvPr>
        </p:nvSpPr>
        <p:spPr>
          <a:xfrm>
            <a:off x="152400" y="1600201"/>
            <a:ext cx="8534400" cy="4800600"/>
          </a:xfrm>
        </p:spPr>
        <p:txBody>
          <a:bodyPr/>
          <a:lstStyle/>
          <a:p>
            <a:pPr algn="just" eaLnBrk="1" hangingPunct="1">
              <a:defRPr/>
            </a:pPr>
            <a:r>
              <a:rPr lang="en-IN" sz="2200" b="1" dirty="0" smtClean="0">
                <a:latin typeface="Roboto" pitchFamily="2" charset="0"/>
                <a:ea typeface="Roboto" pitchFamily="2" charset="0"/>
              </a:rPr>
              <a:t>Explore</a:t>
            </a:r>
            <a:r>
              <a:rPr lang="en-IN" sz="2200" dirty="0" smtClean="0">
                <a:latin typeface="Roboto" pitchFamily="2" charset="0"/>
                <a:ea typeface="Roboto" pitchFamily="2" charset="0"/>
              </a:rPr>
              <a:t> the latest advances in Wealth Management strategy and law.</a:t>
            </a:r>
          </a:p>
          <a:p>
            <a:pPr algn="just" eaLnBrk="1" hangingPunct="1">
              <a:defRPr/>
            </a:pPr>
            <a:r>
              <a:rPr lang="en-IN" sz="2200" b="1" dirty="0" smtClean="0">
                <a:latin typeface="Roboto" pitchFamily="2" charset="0"/>
                <a:ea typeface="Roboto" pitchFamily="2" charset="0"/>
              </a:rPr>
              <a:t>Expand </a:t>
            </a:r>
            <a:r>
              <a:rPr lang="en-IN" sz="2200" dirty="0">
                <a:latin typeface="Roboto" pitchFamily="2" charset="0"/>
                <a:ea typeface="Roboto" pitchFamily="2" charset="0"/>
              </a:rPr>
              <a:t>your </a:t>
            </a:r>
            <a:r>
              <a:rPr lang="en-IN" sz="2200" dirty="0" smtClean="0">
                <a:latin typeface="Roboto" pitchFamily="2" charset="0"/>
                <a:ea typeface="Roboto" pitchFamily="2" charset="0"/>
              </a:rPr>
              <a:t>Wealth Management skills </a:t>
            </a:r>
            <a:r>
              <a:rPr lang="en-IN" sz="2200" dirty="0">
                <a:latin typeface="Roboto" pitchFamily="2" charset="0"/>
                <a:ea typeface="Roboto" pitchFamily="2" charset="0"/>
              </a:rPr>
              <a:t>by adopting </a:t>
            </a:r>
            <a:r>
              <a:rPr lang="en-IN" sz="2200" dirty="0" smtClean="0">
                <a:latin typeface="Roboto" pitchFamily="2" charset="0"/>
                <a:ea typeface="Roboto" pitchFamily="2" charset="0"/>
              </a:rPr>
              <a:t>International </a:t>
            </a:r>
            <a:r>
              <a:rPr lang="en-IN" sz="2200" dirty="0">
                <a:latin typeface="Roboto" pitchFamily="2" charset="0"/>
                <a:ea typeface="Roboto" pitchFamily="2" charset="0"/>
              </a:rPr>
              <a:t>best practices.</a:t>
            </a:r>
          </a:p>
          <a:p>
            <a:pPr algn="just" eaLnBrk="1" hangingPunct="1">
              <a:defRPr/>
            </a:pPr>
            <a:r>
              <a:rPr lang="en-IN" sz="2200" b="1" dirty="0">
                <a:latin typeface="Roboto" pitchFamily="2" charset="0"/>
                <a:ea typeface="Roboto" pitchFamily="2" charset="0"/>
              </a:rPr>
              <a:t>Develop</a:t>
            </a:r>
            <a:r>
              <a:rPr lang="en-IN" sz="2200" dirty="0">
                <a:latin typeface="Roboto" pitchFamily="2" charset="0"/>
                <a:ea typeface="Roboto" pitchFamily="2" charset="0"/>
              </a:rPr>
              <a:t> a checklist of key </a:t>
            </a:r>
            <a:r>
              <a:rPr lang="en-IN" sz="2200" dirty="0" smtClean="0">
                <a:latin typeface="Roboto" pitchFamily="2" charset="0"/>
                <a:ea typeface="Roboto" pitchFamily="2" charset="0"/>
              </a:rPr>
              <a:t>Applied </a:t>
            </a:r>
            <a:r>
              <a:rPr lang="en-IN" sz="2200" dirty="0">
                <a:latin typeface="Roboto" pitchFamily="2" charset="0"/>
                <a:ea typeface="Roboto" pitchFamily="2" charset="0"/>
              </a:rPr>
              <a:t>T</a:t>
            </a:r>
            <a:r>
              <a:rPr lang="en-IN" sz="2200" dirty="0" smtClean="0">
                <a:latin typeface="Roboto" pitchFamily="2" charset="0"/>
                <a:ea typeface="Roboto" pitchFamily="2" charset="0"/>
              </a:rPr>
              <a:t>echniques </a:t>
            </a:r>
            <a:r>
              <a:rPr lang="en-IN" sz="2200" dirty="0">
                <a:latin typeface="Roboto" pitchFamily="2" charset="0"/>
                <a:ea typeface="Roboto" pitchFamily="2" charset="0"/>
              </a:rPr>
              <a:t>in </a:t>
            </a:r>
            <a:r>
              <a:rPr lang="en-IN" sz="2200" dirty="0" smtClean="0">
                <a:latin typeface="Roboto" pitchFamily="2" charset="0"/>
                <a:ea typeface="Roboto" pitchFamily="2" charset="0"/>
              </a:rPr>
              <a:t>Wealth Management </a:t>
            </a:r>
            <a:r>
              <a:rPr lang="en-IN" sz="2200" dirty="0">
                <a:latin typeface="Roboto" pitchFamily="2" charset="0"/>
                <a:ea typeface="Roboto" pitchFamily="2" charset="0"/>
              </a:rPr>
              <a:t>that will remain with you throughout your </a:t>
            </a:r>
            <a:r>
              <a:rPr lang="en-IN" sz="2200" dirty="0" smtClean="0">
                <a:latin typeface="Roboto" pitchFamily="2" charset="0"/>
                <a:ea typeface="Roboto" pitchFamily="2" charset="0"/>
              </a:rPr>
              <a:t>career.</a:t>
            </a:r>
            <a:endParaRPr lang="en-IN" sz="2200" dirty="0">
              <a:latin typeface="Roboto" pitchFamily="2" charset="0"/>
              <a:ea typeface="Roboto" pitchFamily="2" charset="0"/>
            </a:endParaRPr>
          </a:p>
          <a:p>
            <a:pPr algn="just" eaLnBrk="1" hangingPunct="1">
              <a:defRPr/>
            </a:pPr>
            <a:r>
              <a:rPr lang="en-IN" sz="2200" b="1" dirty="0">
                <a:latin typeface="Roboto" pitchFamily="2" charset="0"/>
                <a:ea typeface="Roboto" pitchFamily="2" charset="0"/>
              </a:rPr>
              <a:t>Become an </a:t>
            </a:r>
            <a:r>
              <a:rPr lang="en-IN" sz="2200" b="1" dirty="0" smtClean="0">
                <a:latin typeface="Roboto" pitchFamily="2" charset="0"/>
                <a:ea typeface="Roboto" pitchFamily="2" charset="0"/>
              </a:rPr>
              <a:t>Expert </a:t>
            </a:r>
            <a:r>
              <a:rPr lang="en-IN" sz="2200" dirty="0">
                <a:latin typeface="Roboto" pitchFamily="2" charset="0"/>
                <a:ea typeface="Roboto" pitchFamily="2" charset="0"/>
              </a:rPr>
              <a:t>in </a:t>
            </a:r>
            <a:r>
              <a:rPr lang="en-IN" sz="2200" dirty="0" smtClean="0">
                <a:latin typeface="Roboto" pitchFamily="2" charset="0"/>
                <a:ea typeface="Roboto" pitchFamily="2" charset="0"/>
              </a:rPr>
              <a:t>Evaluation</a:t>
            </a:r>
            <a:r>
              <a:rPr lang="en-IN" sz="2200" dirty="0">
                <a:latin typeface="Roboto" pitchFamily="2" charset="0"/>
                <a:ea typeface="Roboto" pitchFamily="2" charset="0"/>
              </a:rPr>
              <a:t>, </a:t>
            </a:r>
            <a:r>
              <a:rPr lang="en-IN" sz="2200" dirty="0" smtClean="0">
                <a:latin typeface="Roboto" pitchFamily="2" charset="0"/>
                <a:ea typeface="Roboto" pitchFamily="2" charset="0"/>
              </a:rPr>
              <a:t>Diagnosis </a:t>
            </a:r>
            <a:r>
              <a:rPr lang="en-IN" sz="2200" dirty="0">
                <a:latin typeface="Roboto" pitchFamily="2" charset="0"/>
                <a:ea typeface="Roboto" pitchFamily="2" charset="0"/>
              </a:rPr>
              <a:t>and </a:t>
            </a:r>
            <a:r>
              <a:rPr lang="en-IN" sz="2200" dirty="0" smtClean="0">
                <a:latin typeface="Roboto" pitchFamily="2" charset="0"/>
                <a:ea typeface="Roboto" pitchFamily="2" charset="0"/>
              </a:rPr>
              <a:t>Planning in </a:t>
            </a:r>
            <a:r>
              <a:rPr lang="en-IN" sz="2200" dirty="0">
                <a:latin typeface="Roboto" pitchFamily="2" charset="0"/>
                <a:ea typeface="Roboto" pitchFamily="2" charset="0"/>
              </a:rPr>
              <a:t>catering High Net </a:t>
            </a:r>
            <a:r>
              <a:rPr lang="en-IN" sz="2200" dirty="0" smtClean="0">
                <a:latin typeface="Roboto" pitchFamily="2" charset="0"/>
                <a:ea typeface="Roboto" pitchFamily="2" charset="0"/>
              </a:rPr>
              <a:t>Worth &amp; ultra High </a:t>
            </a:r>
            <a:r>
              <a:rPr lang="en-IN" sz="2200" dirty="0">
                <a:latin typeface="Roboto" pitchFamily="2" charset="0"/>
                <a:ea typeface="Roboto" pitchFamily="2" charset="0"/>
              </a:rPr>
              <a:t>Net Worth </a:t>
            </a:r>
            <a:r>
              <a:rPr lang="en-IN" sz="2200" dirty="0" smtClean="0">
                <a:latin typeface="Roboto" pitchFamily="2" charset="0"/>
                <a:ea typeface="Roboto" pitchFamily="2" charset="0"/>
              </a:rPr>
              <a:t>Clients long with managing Middle Class &amp; Upper Middle Class.</a:t>
            </a:r>
            <a:endParaRPr lang="en-IN" sz="2200" dirty="0">
              <a:latin typeface="Roboto" pitchFamily="2" charset="0"/>
              <a:ea typeface="Roboto" pitchFamily="2" charset="0"/>
            </a:endParaRPr>
          </a:p>
          <a:p>
            <a:pPr algn="just" eaLnBrk="1" hangingPunct="1">
              <a:defRPr/>
            </a:pPr>
            <a:r>
              <a:rPr lang="en-IN" sz="2200" b="1" dirty="0">
                <a:latin typeface="Roboto" pitchFamily="2" charset="0"/>
                <a:ea typeface="Roboto" pitchFamily="2" charset="0"/>
              </a:rPr>
              <a:t>Integrate</a:t>
            </a:r>
            <a:r>
              <a:rPr lang="en-IN" sz="2200" dirty="0">
                <a:latin typeface="Roboto" pitchFamily="2" charset="0"/>
                <a:ea typeface="Roboto" pitchFamily="2" charset="0"/>
              </a:rPr>
              <a:t> optimum </a:t>
            </a:r>
            <a:r>
              <a:rPr lang="en-IN" sz="2200" dirty="0" smtClean="0">
                <a:latin typeface="Roboto" pitchFamily="2" charset="0"/>
                <a:ea typeface="Roboto" pitchFamily="2" charset="0"/>
              </a:rPr>
              <a:t>combination of best suited products </a:t>
            </a:r>
            <a:r>
              <a:rPr lang="en-IN" sz="2200" dirty="0">
                <a:latin typeface="Roboto" pitchFamily="2" charset="0"/>
                <a:ea typeface="Roboto" pitchFamily="2" charset="0"/>
              </a:rPr>
              <a:t>and services in your </a:t>
            </a:r>
            <a:r>
              <a:rPr lang="en-IN" sz="2200" dirty="0" smtClean="0">
                <a:latin typeface="Roboto" pitchFamily="2" charset="0"/>
                <a:ea typeface="Roboto" pitchFamily="2" charset="0"/>
              </a:rPr>
              <a:t>Wealth Management </a:t>
            </a:r>
            <a:r>
              <a:rPr lang="en-IN" sz="2200" dirty="0">
                <a:latin typeface="Roboto" pitchFamily="2" charset="0"/>
                <a:ea typeface="Roboto" pitchFamily="2" charset="0"/>
              </a:rPr>
              <a:t>development </a:t>
            </a:r>
            <a:r>
              <a:rPr lang="en-IN" sz="2200" dirty="0" smtClean="0">
                <a:latin typeface="Roboto" pitchFamily="2" charset="0"/>
                <a:ea typeface="Roboto" pitchFamily="2" charset="0"/>
              </a:rPr>
              <a:t>strategies.</a:t>
            </a:r>
            <a:endParaRPr lang="en-IN" sz="2200" dirty="0">
              <a:latin typeface="Roboto" pitchFamily="2" charset="0"/>
              <a:ea typeface="Roboto" pitchFamily="2" charset="0"/>
            </a:endParaRPr>
          </a:p>
          <a:p>
            <a:pPr algn="just" eaLnBrk="1" hangingPunct="1">
              <a:defRPr/>
            </a:pPr>
            <a:r>
              <a:rPr lang="en-IN" sz="2200" b="1" dirty="0">
                <a:latin typeface="Roboto" pitchFamily="2" charset="0"/>
                <a:ea typeface="Roboto" pitchFamily="2" charset="0"/>
              </a:rPr>
              <a:t>Maximize</a:t>
            </a:r>
            <a:r>
              <a:rPr lang="en-IN" sz="2200" dirty="0">
                <a:latin typeface="Roboto" pitchFamily="2" charset="0"/>
                <a:ea typeface="Roboto" pitchFamily="2" charset="0"/>
              </a:rPr>
              <a:t> the impact of your client communications and </a:t>
            </a:r>
            <a:r>
              <a:rPr lang="en-IN" sz="2200" dirty="0" smtClean="0">
                <a:latin typeface="Roboto" pitchFamily="2" charset="0"/>
                <a:ea typeface="Roboto" pitchFamily="2" charset="0"/>
              </a:rPr>
              <a:t>reporting.</a:t>
            </a:r>
            <a:endParaRPr lang="en-IN" sz="2200" dirty="0">
              <a:latin typeface="Roboto" pitchFamily="2" charset="0"/>
              <a:ea typeface="Roboto" pitchFamily="2" charset="0"/>
            </a:endParaRPr>
          </a:p>
          <a:p>
            <a:pPr algn="just" eaLnBrk="1" hangingPunct="1">
              <a:defRPr/>
            </a:pPr>
            <a:r>
              <a:rPr lang="en-IN" sz="2200" b="1" dirty="0">
                <a:latin typeface="Roboto" pitchFamily="2" charset="0"/>
                <a:ea typeface="Roboto" pitchFamily="2" charset="0"/>
              </a:rPr>
              <a:t>Appreciate</a:t>
            </a:r>
            <a:r>
              <a:rPr lang="en-IN" sz="2200" dirty="0">
                <a:latin typeface="Roboto" pitchFamily="2" charset="0"/>
                <a:ea typeface="Roboto" pitchFamily="2" charset="0"/>
              </a:rPr>
              <a:t> the complexities of investing in global markets and develop strategies for managing risk and </a:t>
            </a:r>
            <a:r>
              <a:rPr lang="en-IN" sz="2200" dirty="0" smtClean="0">
                <a:latin typeface="Roboto" pitchFamily="2" charset="0"/>
                <a:ea typeface="Roboto" pitchFamily="2" charset="0"/>
              </a:rPr>
              <a:t>thereby maximizing returns.</a:t>
            </a:r>
            <a:endParaRPr lang="en-IN" sz="2200" dirty="0">
              <a:latin typeface="Roboto" pitchFamily="2" charset="0"/>
              <a:ea typeface="Roboto" pitchFamily="2" charset="0"/>
            </a:endParaRPr>
          </a:p>
          <a:p>
            <a:pPr marL="119062" indent="0" eaLnBrk="1" hangingPunct="1">
              <a:buFont typeface="Wingdings 2" pitchFamily="18" charset="2"/>
              <a:buNone/>
              <a:defRPr/>
            </a:pPr>
            <a:endParaRPr lang="en-IN" dirty="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51062"/>
          </a:xfrm>
        </p:spPr>
        <p:txBody>
          <a:bodyPr>
            <a:normAutofit/>
          </a:bodyPr>
          <a:lstStyle/>
          <a:p>
            <a:pPr algn="ctr" eaLnBrk="1" fontAlgn="auto" hangingPunct="1">
              <a:spcAft>
                <a:spcPts val="0"/>
              </a:spcAft>
              <a:defRPr/>
            </a:pPr>
            <a:r>
              <a:rPr lang="en-US" sz="4800" dirty="0" smtClean="0">
                <a:solidFill>
                  <a:schemeClr val="accent1">
                    <a:satMod val="150000"/>
                  </a:schemeClr>
                </a:solidFill>
                <a:latin typeface="Open Sans" pitchFamily="34" charset="0"/>
                <a:ea typeface="Open Sans" pitchFamily="34" charset="0"/>
                <a:cs typeface="Open Sans" pitchFamily="34" charset="0"/>
              </a:rPr>
              <a:t>Key Highlights of CWM</a:t>
            </a:r>
            <a:r>
              <a:rPr lang="en-US" sz="4800" baseline="30000" dirty="0" smtClean="0">
                <a:solidFill>
                  <a:schemeClr val="accent1">
                    <a:satMod val="150000"/>
                  </a:schemeClr>
                </a:solidFill>
                <a:latin typeface="Open Sans" pitchFamily="34" charset="0"/>
                <a:ea typeface="Open Sans" pitchFamily="34" charset="0"/>
                <a:cs typeface="Open Sans" pitchFamily="34" charset="0"/>
              </a:rPr>
              <a:t>®</a:t>
            </a:r>
            <a:r>
              <a:rPr lang="en-US" sz="4800" dirty="0" smtClean="0">
                <a:solidFill>
                  <a:schemeClr val="accent1">
                    <a:satMod val="150000"/>
                  </a:schemeClr>
                </a:solidFill>
                <a:latin typeface="Open Sans" pitchFamily="34" charset="0"/>
                <a:ea typeface="Open Sans" pitchFamily="34" charset="0"/>
                <a:cs typeface="Open Sans" pitchFamily="34" charset="0"/>
              </a:rPr>
              <a:t> </a:t>
            </a:r>
            <a:endParaRPr lang="en-US" sz="4800" dirty="0">
              <a:solidFill>
                <a:schemeClr val="accent1">
                  <a:satMod val="150000"/>
                </a:schemeClr>
              </a:solidFill>
              <a:latin typeface="Open Sans" pitchFamily="34" charset="0"/>
              <a:ea typeface="Open Sans" pitchFamily="34" charset="0"/>
              <a:cs typeface="Open Sans" pitchFamily="34" charset="0"/>
            </a:endParaRPr>
          </a:p>
        </p:txBody>
      </p:sp>
      <p:sp>
        <p:nvSpPr>
          <p:cNvPr id="6" name="Text Placeholder 5"/>
          <p:cNvSpPr>
            <a:spLocks noGrp="1"/>
          </p:cNvSpPr>
          <p:nvPr>
            <p:ph type="body" idx="1"/>
          </p:nvPr>
        </p:nvSpPr>
        <p:spPr>
          <a:xfrm>
            <a:off x="457200" y="1447800"/>
            <a:ext cx="8153400" cy="715963"/>
          </a:xfrm>
          <a:ln>
            <a:solidFill>
              <a:srgbClr val="FFC000"/>
            </a:solidFill>
          </a:ln>
        </p:spPr>
        <p:txBody>
          <a:bodyPr rtlCol="0">
            <a:normAutofit/>
          </a:bodyPr>
          <a:lstStyle/>
          <a:p>
            <a:pPr eaLnBrk="1" fontAlgn="auto" hangingPunct="1">
              <a:spcBef>
                <a:spcPts val="0"/>
              </a:spcBef>
              <a:spcAft>
                <a:spcPts val="0"/>
              </a:spcAft>
              <a:buFont typeface="Wingdings 2"/>
              <a:buNone/>
              <a:defRPr/>
            </a:pPr>
            <a:r>
              <a:rPr lang="en-US" sz="2800" dirty="0" smtClean="0">
                <a:latin typeface="Roboto" pitchFamily="2" charset="0"/>
                <a:ea typeface="Roboto" pitchFamily="2" charset="0"/>
              </a:rPr>
              <a:t>Chartered  wealth manager</a:t>
            </a:r>
            <a:r>
              <a:rPr lang="en-US" sz="2800" baseline="30000" dirty="0" smtClean="0">
                <a:latin typeface="Roboto" pitchFamily="2" charset="0"/>
                <a:ea typeface="Roboto" pitchFamily="2" charset="0"/>
              </a:rPr>
              <a:t>®</a:t>
            </a:r>
            <a:r>
              <a:rPr lang="en-US" sz="2800" dirty="0" smtClean="0">
                <a:latin typeface="Roboto" pitchFamily="2" charset="0"/>
                <a:ea typeface="Roboto" pitchFamily="2" charset="0"/>
              </a:rPr>
              <a:t> (CWM</a:t>
            </a:r>
            <a:r>
              <a:rPr lang="en-US" sz="2800" baseline="30000" dirty="0" smtClean="0">
                <a:latin typeface="Roboto" pitchFamily="2" charset="0"/>
                <a:ea typeface="Roboto" pitchFamily="2" charset="0"/>
              </a:rPr>
              <a:t>®</a:t>
            </a:r>
            <a:r>
              <a:rPr lang="en-US" sz="2800" dirty="0" smtClean="0">
                <a:latin typeface="Roboto" pitchFamily="2" charset="0"/>
                <a:ea typeface="Roboto" pitchFamily="2" charset="0"/>
              </a:rPr>
              <a:t>)</a:t>
            </a:r>
            <a:endParaRPr lang="en-US" sz="2800" dirty="0">
              <a:latin typeface="Roboto" pitchFamily="2" charset="0"/>
              <a:ea typeface="Roboto" pitchFamily="2" charset="0"/>
            </a:endParaRPr>
          </a:p>
        </p:txBody>
      </p:sp>
      <p:sp>
        <p:nvSpPr>
          <p:cNvPr id="31748" name="Content Placeholder 6"/>
          <p:cNvSpPr>
            <a:spLocks noGrp="1"/>
          </p:cNvSpPr>
          <p:nvPr>
            <p:ph sz="half" idx="2"/>
          </p:nvPr>
        </p:nvSpPr>
        <p:spPr>
          <a:xfrm>
            <a:off x="457200" y="2209801"/>
            <a:ext cx="8153400" cy="4419600"/>
          </a:xfrm>
          <a:ln>
            <a:solidFill>
              <a:srgbClr val="FFC000"/>
            </a:solidFill>
            <a:miter lim="800000"/>
            <a:headEnd/>
            <a:tailEnd/>
          </a:ln>
        </p:spPr>
        <p:txBody>
          <a:bodyPr/>
          <a:lstStyle/>
          <a:p>
            <a:pPr eaLnBrk="1" hangingPunct="1"/>
            <a:r>
              <a:rPr lang="en-US" sz="1800" dirty="0" smtClean="0">
                <a:latin typeface="Roboto" pitchFamily="2" charset="0"/>
                <a:ea typeface="Roboto" pitchFamily="2" charset="0"/>
              </a:rPr>
              <a:t>Designed and developed by Global Academicians and Industry experts  :</a:t>
            </a:r>
            <a:r>
              <a:rPr lang="en-US" sz="1800" b="1" dirty="0" smtClean="0">
                <a:latin typeface="Roboto" pitchFamily="2" charset="0"/>
                <a:ea typeface="Roboto" pitchFamily="2" charset="0"/>
              </a:rPr>
              <a:t>Global + Indian Content</a:t>
            </a:r>
          </a:p>
          <a:p>
            <a:pPr eaLnBrk="1" hangingPunct="1"/>
            <a:r>
              <a:rPr lang="en-US" sz="1800" dirty="0" smtClean="0">
                <a:latin typeface="Roboto" pitchFamily="2" charset="0"/>
                <a:ea typeface="Roboto" pitchFamily="2" charset="0"/>
              </a:rPr>
              <a:t>Focus on Wealth Management and Financial Advisory Services Industry.</a:t>
            </a:r>
          </a:p>
          <a:p>
            <a:pPr eaLnBrk="1" hangingPunct="1"/>
            <a:r>
              <a:rPr lang="en-US" sz="1800" b="1" dirty="0" smtClean="0">
                <a:latin typeface="Roboto" pitchFamily="2" charset="0"/>
                <a:ea typeface="Roboto" pitchFamily="2" charset="0"/>
              </a:rPr>
              <a:t>Time Commitment – 6 Months</a:t>
            </a:r>
          </a:p>
          <a:p>
            <a:pPr eaLnBrk="1" hangingPunct="1"/>
            <a:r>
              <a:rPr lang="en-US" sz="1800" b="1" dirty="0" smtClean="0">
                <a:solidFill>
                  <a:schemeClr val="accent3">
                    <a:lumMod val="75000"/>
                  </a:schemeClr>
                </a:solidFill>
                <a:latin typeface="Roboto" pitchFamily="2" charset="0"/>
                <a:ea typeface="Roboto" pitchFamily="2" charset="0"/>
              </a:rPr>
              <a:t>Key Topics Covered</a:t>
            </a:r>
            <a:r>
              <a:rPr lang="en-US" sz="1800" dirty="0" smtClean="0">
                <a:latin typeface="Roboto" pitchFamily="2" charset="0"/>
                <a:ea typeface="Roboto" pitchFamily="2" charset="0"/>
              </a:rPr>
              <a:t>:</a:t>
            </a:r>
          </a:p>
          <a:p>
            <a:pPr lvl="1" eaLnBrk="1" hangingPunct="1"/>
            <a:r>
              <a:rPr lang="en-US" sz="1800" b="1" dirty="0" smtClean="0">
                <a:latin typeface="Roboto" pitchFamily="2" charset="0"/>
                <a:ea typeface="Roboto" pitchFamily="2" charset="0"/>
              </a:rPr>
              <a:t>Global Financial System</a:t>
            </a:r>
          </a:p>
          <a:p>
            <a:pPr lvl="1" eaLnBrk="1" hangingPunct="1"/>
            <a:r>
              <a:rPr lang="en-US" sz="1800" b="1" dirty="0" smtClean="0">
                <a:latin typeface="Roboto" pitchFamily="2" charset="0"/>
                <a:ea typeface="Roboto" pitchFamily="2" charset="0"/>
              </a:rPr>
              <a:t>Relationship Management</a:t>
            </a:r>
          </a:p>
          <a:p>
            <a:pPr lvl="1" eaLnBrk="1" hangingPunct="1"/>
            <a:r>
              <a:rPr lang="en-US" sz="1800" b="1" dirty="0" smtClean="0">
                <a:latin typeface="Roboto" pitchFamily="2" charset="0"/>
                <a:ea typeface="Roboto" pitchFamily="2" charset="0"/>
              </a:rPr>
              <a:t>Behavioral Finance</a:t>
            </a:r>
          </a:p>
          <a:p>
            <a:pPr lvl="1" eaLnBrk="1" hangingPunct="1"/>
            <a:r>
              <a:rPr lang="en-US" sz="1800" b="1" dirty="0" smtClean="0">
                <a:latin typeface="Roboto" pitchFamily="2" charset="0"/>
                <a:ea typeface="Roboto" pitchFamily="2" charset="0"/>
              </a:rPr>
              <a:t>Derivatives</a:t>
            </a:r>
          </a:p>
          <a:p>
            <a:pPr lvl="1" eaLnBrk="1" hangingPunct="1"/>
            <a:r>
              <a:rPr lang="en-US" sz="1800" b="1" dirty="0" smtClean="0">
                <a:latin typeface="Roboto" pitchFamily="2" charset="0"/>
                <a:ea typeface="Roboto" pitchFamily="2" charset="0"/>
              </a:rPr>
              <a:t>Equity Analysis &amp; PMS</a:t>
            </a:r>
          </a:p>
          <a:p>
            <a:pPr lvl="1" eaLnBrk="1" hangingPunct="1"/>
            <a:r>
              <a:rPr lang="en-US" sz="1800" b="1" dirty="0" smtClean="0">
                <a:latin typeface="Roboto" pitchFamily="2" charset="0"/>
                <a:ea typeface="Roboto" pitchFamily="2" charset="0"/>
              </a:rPr>
              <a:t>Real Estate Valuation</a:t>
            </a:r>
          </a:p>
          <a:p>
            <a:pPr lvl="1" eaLnBrk="1" hangingPunct="1"/>
            <a:r>
              <a:rPr lang="en-US" sz="1800" b="1" dirty="0" smtClean="0">
                <a:latin typeface="Roboto" pitchFamily="2" charset="0"/>
                <a:ea typeface="Roboto" pitchFamily="2" charset="0"/>
              </a:rPr>
              <a:t>Loan &amp; Debt Management</a:t>
            </a:r>
          </a:p>
          <a:p>
            <a:pPr lvl="1" eaLnBrk="1" hangingPunct="1"/>
            <a:r>
              <a:rPr lang="en-US" sz="1800" b="1" dirty="0" smtClean="0">
                <a:latin typeface="Roboto" pitchFamily="2" charset="0"/>
                <a:ea typeface="Roboto" pitchFamily="2" charset="0"/>
              </a:rPr>
              <a:t>Intergenerational Wealth Transfer</a:t>
            </a:r>
          </a:p>
          <a:p>
            <a:pPr lvl="1" eaLnBrk="1" hangingPunct="1"/>
            <a:r>
              <a:rPr lang="en-US" sz="1800" b="1" dirty="0" smtClean="0">
                <a:latin typeface="Roboto" pitchFamily="2" charset="0"/>
                <a:ea typeface="Roboto" pitchFamily="2" charset="0"/>
              </a:rPr>
              <a:t>International Taxation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9" name="AutoShape 13"/>
          <p:cNvSpPr>
            <a:spLocks noChangeArrowheads="1"/>
          </p:cNvSpPr>
          <p:nvPr/>
        </p:nvSpPr>
        <p:spPr bwMode="gray">
          <a:xfrm>
            <a:off x="2743200" y="1371600"/>
            <a:ext cx="6172200" cy="4876800"/>
          </a:xfrm>
          <a:prstGeom prst="roundRect">
            <a:avLst>
              <a:gd name="adj" fmla="val 463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endParaRPr lang="en-IN" b="1" dirty="0">
              <a:solidFill>
                <a:schemeClr val="accent6"/>
              </a:solidFill>
              <a:latin typeface="Arial" pitchFamily="34" charset="0"/>
              <a:cs typeface="Arial" pitchFamily="34" charset="0"/>
            </a:endParaRPr>
          </a:p>
        </p:txBody>
      </p:sp>
      <p:sp>
        <p:nvSpPr>
          <p:cNvPr id="18435" name="Rectangle 16"/>
          <p:cNvSpPr>
            <a:spLocks noChangeArrowheads="1"/>
          </p:cNvSpPr>
          <p:nvPr/>
        </p:nvSpPr>
        <p:spPr bwMode="black">
          <a:xfrm>
            <a:off x="2097088" y="3298825"/>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endParaRPr lang="en-US" sz="2000" b="1">
              <a:solidFill>
                <a:srgbClr val="FFFFFF"/>
              </a:solidFill>
            </a:endParaRPr>
          </a:p>
        </p:txBody>
      </p:sp>
      <p:sp>
        <p:nvSpPr>
          <p:cNvPr id="18436" name="Text Box 18"/>
          <p:cNvSpPr txBox="1">
            <a:spLocks noChangeArrowheads="1"/>
          </p:cNvSpPr>
          <p:nvPr/>
        </p:nvSpPr>
        <p:spPr bwMode="gray">
          <a:xfrm>
            <a:off x="2838892" y="1401663"/>
            <a:ext cx="5924107"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600" dirty="0" smtClean="0">
                <a:solidFill>
                  <a:schemeClr val="bg1"/>
                </a:solidFill>
              </a:rPr>
              <a:t>We </a:t>
            </a:r>
            <a:r>
              <a:rPr lang="en-US" sz="1600" dirty="0">
                <a:solidFill>
                  <a:schemeClr val="bg1"/>
                </a:solidFill>
              </a:rPr>
              <a:t>are witnessing a very exciting phase in the financial services sector and I believe that this phase is here to stay, which will eventually change the way financial services business is conducted in the Indian subcontinent.</a:t>
            </a:r>
          </a:p>
          <a:p>
            <a:pPr algn="just" eaLnBrk="1" hangingPunct="1"/>
            <a:endParaRPr lang="en-US" sz="1600" dirty="0">
              <a:solidFill>
                <a:schemeClr val="bg1"/>
              </a:solidFill>
            </a:endParaRPr>
          </a:p>
          <a:p>
            <a:pPr algn="just" eaLnBrk="1" hangingPunct="1"/>
            <a:r>
              <a:rPr lang="en-US" sz="1600" dirty="0">
                <a:solidFill>
                  <a:schemeClr val="bg1"/>
                </a:solidFill>
              </a:rPr>
              <a:t>India as an economy has embarked on a high growth trajectory which results in higher GDP with higher disposable income in the hands of individuals. This, coupled with India's growing interaction with developed nations, has exposed Indians to global financial service standards. These and many more favorable factors have given rise to an untiring demand for </a:t>
            </a:r>
            <a:r>
              <a:rPr lang="en-US" sz="1600" dirty="0" err="1">
                <a:solidFill>
                  <a:schemeClr val="bg1"/>
                </a:solidFill>
              </a:rPr>
              <a:t>specialised</a:t>
            </a:r>
            <a:r>
              <a:rPr lang="en-US" sz="1600" dirty="0">
                <a:solidFill>
                  <a:schemeClr val="bg1"/>
                </a:solidFill>
              </a:rPr>
              <a:t> financial services which match the growing aspirations of young &amp; emerging India</a:t>
            </a:r>
          </a:p>
          <a:p>
            <a:pPr algn="just" eaLnBrk="1" hangingPunct="1"/>
            <a:endParaRPr lang="en-US" sz="1600" dirty="0">
              <a:solidFill>
                <a:schemeClr val="bg1"/>
              </a:solidFill>
            </a:endParaRPr>
          </a:p>
          <a:p>
            <a:pPr algn="just" eaLnBrk="1" hangingPunct="1"/>
            <a:r>
              <a:rPr lang="en-US" sz="1600" dirty="0">
                <a:solidFill>
                  <a:schemeClr val="bg1"/>
                </a:solidFill>
              </a:rPr>
              <a:t>CWM</a:t>
            </a:r>
            <a:r>
              <a:rPr lang="en-US" sz="1600" baseline="30000" dirty="0">
                <a:solidFill>
                  <a:schemeClr val="bg1"/>
                </a:solidFill>
              </a:rPr>
              <a:t>®</a:t>
            </a:r>
            <a:r>
              <a:rPr lang="en-US" sz="1600" dirty="0">
                <a:solidFill>
                  <a:schemeClr val="bg1"/>
                </a:solidFill>
              </a:rPr>
              <a:t> certification has emerged as a respected standard to justify an individual's proficiency in understanding Wealth Management Services and render world class Wealth Management Solutions to affluent clients with the highest standards of integrity.</a:t>
            </a:r>
            <a:endParaRPr lang="en-US" sz="1600" b="1" dirty="0">
              <a:solidFill>
                <a:schemeClr val="bg1"/>
              </a:solidFill>
            </a:endParaRPr>
          </a:p>
        </p:txBody>
      </p:sp>
      <p:sp>
        <p:nvSpPr>
          <p:cNvPr id="242691" name="Rectangle 3"/>
          <p:cNvSpPr>
            <a:spLocks noChangeArrowheads="1"/>
          </p:cNvSpPr>
          <p:nvPr/>
        </p:nvSpPr>
        <p:spPr bwMode="auto">
          <a:xfrm>
            <a:off x="0" y="533400"/>
            <a:ext cx="184150" cy="5238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eaLnBrk="0" fontAlgn="auto" hangingPunct="0">
              <a:spcBef>
                <a:spcPts val="0"/>
              </a:spcBef>
              <a:spcAft>
                <a:spcPts val="0"/>
              </a:spcAft>
              <a:defRPr/>
            </a:pPr>
            <a:r>
              <a:rPr lang="en-US" sz="1000" b="1" dirty="0">
                <a:ea typeface="Times New Roman" pitchFamily="18" charset="0"/>
              </a:rPr>
              <a:t/>
            </a:r>
            <a:br>
              <a:rPr lang="en-US" sz="1000" b="1" dirty="0">
                <a:ea typeface="Times New Roman" pitchFamily="18" charset="0"/>
              </a:rPr>
            </a:br>
            <a:endParaRPr lang="en-US" dirty="0"/>
          </a:p>
        </p:txBody>
      </p:sp>
      <p:pic>
        <p:nvPicPr>
          <p:cNvPr id="18438" name="Picture 10" descr="C:\Users\user\Downloads\An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87" y="1371600"/>
            <a:ext cx="2362200"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8439" name="Title 11"/>
          <p:cNvSpPr>
            <a:spLocks noGrp="1"/>
          </p:cNvSpPr>
          <p:nvPr>
            <p:ph type="title"/>
          </p:nvPr>
        </p:nvSpPr>
        <p:spPr>
          <a:xfrm>
            <a:off x="152400" y="377825"/>
            <a:ext cx="8839200" cy="612775"/>
          </a:xfrm>
        </p:spPr>
        <p:txBody>
          <a:bodyPr>
            <a:noAutofit/>
          </a:bodyPr>
          <a:lstStyle/>
          <a:p>
            <a:pPr algn="ctr" eaLnBrk="1" hangingPunct="1"/>
            <a:r>
              <a:rPr lang="en-US" sz="4000" dirty="0" smtClean="0">
                <a:cs typeface="Arial" pitchFamily="34" charset="0"/>
              </a:rPr>
              <a:t>Scenario of Wealth Management In India</a:t>
            </a:r>
          </a:p>
        </p:txBody>
      </p:sp>
      <p:sp>
        <p:nvSpPr>
          <p:cNvPr id="5121" name="Text Box 1"/>
          <p:cNvSpPr txBox="1">
            <a:spLocks noChangeArrowheads="1"/>
          </p:cNvSpPr>
          <p:nvPr/>
        </p:nvSpPr>
        <p:spPr bwMode="auto">
          <a:xfrm>
            <a:off x="359587" y="4267200"/>
            <a:ext cx="2209800" cy="94321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en-US" dirty="0" err="1">
                <a:solidFill>
                  <a:srgbClr val="FFFF00"/>
                </a:solidFill>
                <a:latin typeface="Arial" pitchFamily="34" charset="0"/>
                <a:cs typeface="Arial" pitchFamily="34" charset="0"/>
              </a:rPr>
              <a:t>Anup</a:t>
            </a:r>
            <a:r>
              <a:rPr lang="en-US" dirty="0">
                <a:solidFill>
                  <a:srgbClr val="FFFF00"/>
                </a:solidFill>
                <a:latin typeface="Arial" pitchFamily="34" charset="0"/>
                <a:cs typeface="Arial" pitchFamily="34" charset="0"/>
              </a:rPr>
              <a:t>  </a:t>
            </a:r>
            <a:r>
              <a:rPr lang="en-US" dirty="0" err="1">
                <a:solidFill>
                  <a:srgbClr val="FFFF00"/>
                </a:solidFill>
                <a:latin typeface="Arial" pitchFamily="34" charset="0"/>
                <a:cs typeface="Arial" pitchFamily="34" charset="0"/>
              </a:rPr>
              <a:t>Bagchi</a:t>
            </a:r>
            <a:endParaRPr lang="en-US" dirty="0">
              <a:solidFill>
                <a:srgbClr val="FFFF00"/>
              </a:solidFill>
              <a:latin typeface="Arial" pitchFamily="34" charset="0"/>
              <a:cs typeface="Arial" pitchFamily="34" charset="0"/>
            </a:endParaRPr>
          </a:p>
          <a:p>
            <a:pPr algn="ctr" fontAlgn="auto">
              <a:spcBef>
                <a:spcPts val="0"/>
              </a:spcBef>
              <a:spcAft>
                <a:spcPts val="0"/>
              </a:spcAft>
              <a:defRPr/>
            </a:pPr>
            <a:r>
              <a:rPr lang="en-US" sz="1600" dirty="0">
                <a:solidFill>
                  <a:schemeClr val="bg1"/>
                </a:solidFill>
                <a:latin typeface="Arial" pitchFamily="34" charset="0"/>
                <a:cs typeface="Arial" pitchFamily="34" charset="0"/>
              </a:rPr>
              <a:t>MD &amp; CEO</a:t>
            </a:r>
          </a:p>
          <a:p>
            <a:pPr algn="ctr" fontAlgn="auto">
              <a:spcBef>
                <a:spcPts val="0"/>
              </a:spcBef>
              <a:spcAft>
                <a:spcPts val="0"/>
              </a:spcAft>
              <a:defRPr/>
            </a:pPr>
            <a:r>
              <a:rPr lang="en-US" sz="1600" dirty="0">
                <a:solidFill>
                  <a:schemeClr val="bg1"/>
                </a:solidFill>
                <a:latin typeface="Arial" pitchFamily="34" charset="0"/>
                <a:cs typeface="Arial" pitchFamily="34" charset="0"/>
              </a:rPr>
              <a:t>ICICI Securities </a:t>
            </a:r>
            <a:r>
              <a:rPr lang="en-US" sz="1600" dirty="0" smtClean="0">
                <a:solidFill>
                  <a:schemeClr val="bg1"/>
                </a:solidFill>
                <a:latin typeface="Arial" pitchFamily="34" charset="0"/>
                <a:cs typeface="Arial" pitchFamily="34" charset="0"/>
              </a:rPr>
              <a:t>Ltd</a:t>
            </a:r>
            <a:r>
              <a:rPr lang="en-US" sz="1600" dirty="0">
                <a:solidFill>
                  <a:schemeClr val="bg1"/>
                </a:solidFill>
                <a:latin typeface="Arial" pitchFamily="34" charset="0"/>
                <a:cs typeface="Arial" pitchFamily="34" charset="0"/>
              </a:rPr>
              <a:t>.</a:t>
            </a:r>
          </a:p>
        </p:txBody>
      </p:sp>
      <p:sp>
        <p:nvSpPr>
          <p:cNvPr id="9" name="Title 11"/>
          <p:cNvSpPr txBox="1">
            <a:spLocks/>
          </p:cNvSpPr>
          <p:nvPr/>
        </p:nvSpPr>
        <p:spPr>
          <a:xfrm>
            <a:off x="6553200" y="6248400"/>
            <a:ext cx="1905000" cy="457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dirty="0" smtClean="0">
                <a:latin typeface="Arial" pitchFamily="34" charset="0"/>
                <a:cs typeface="Arial" pitchFamily="34" charset="0"/>
              </a:rPr>
              <a:t>Source: ICFL Customer Presentation</a:t>
            </a:r>
          </a:p>
        </p:txBody>
      </p:sp>
    </p:spTree>
    <p:extLst>
      <p:ext uri="{BB962C8B-B14F-4D97-AF65-F5344CB8AC3E}">
        <p14:creationId xmlns:p14="http://schemas.microsoft.com/office/powerpoint/2010/main" val="4109667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14" descr="ashish-ke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99" y="1531938"/>
            <a:ext cx="2362200" cy="258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26669" name="AutoShape 13"/>
          <p:cNvSpPr>
            <a:spLocks noChangeArrowheads="1"/>
          </p:cNvSpPr>
          <p:nvPr/>
        </p:nvSpPr>
        <p:spPr bwMode="gray">
          <a:xfrm>
            <a:off x="2852184" y="1484786"/>
            <a:ext cx="6063216" cy="3925414"/>
          </a:xfrm>
          <a:prstGeom prst="roundRect">
            <a:avLst>
              <a:gd name="adj" fmla="val 463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endParaRPr lang="en-IN" dirty="0">
              <a:solidFill>
                <a:schemeClr val="accent6"/>
              </a:solidFill>
              <a:latin typeface="Arial" pitchFamily="34" charset="0"/>
              <a:cs typeface="Arial" pitchFamily="34" charset="0"/>
            </a:endParaRPr>
          </a:p>
        </p:txBody>
      </p:sp>
      <p:sp>
        <p:nvSpPr>
          <p:cNvPr id="19459" name="Rectangle 16"/>
          <p:cNvSpPr>
            <a:spLocks noChangeArrowheads="1"/>
          </p:cNvSpPr>
          <p:nvPr/>
        </p:nvSpPr>
        <p:spPr bwMode="black">
          <a:xfrm>
            <a:off x="2097088" y="3375025"/>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endParaRPr lang="en-US" sz="2000">
              <a:solidFill>
                <a:srgbClr val="FFFFFF"/>
              </a:solidFill>
            </a:endParaRPr>
          </a:p>
        </p:txBody>
      </p:sp>
      <p:sp>
        <p:nvSpPr>
          <p:cNvPr id="19460" name="Text Box 18"/>
          <p:cNvSpPr txBox="1">
            <a:spLocks noChangeArrowheads="1"/>
          </p:cNvSpPr>
          <p:nvPr/>
        </p:nvSpPr>
        <p:spPr bwMode="gray">
          <a:xfrm>
            <a:off x="2971800" y="1583591"/>
            <a:ext cx="5867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600" dirty="0" smtClean="0">
                <a:solidFill>
                  <a:schemeClr val="bg1"/>
                </a:solidFill>
              </a:rPr>
              <a:t>The </a:t>
            </a:r>
            <a:r>
              <a:rPr lang="en-US" sz="1600" dirty="0">
                <a:solidFill>
                  <a:schemeClr val="bg1"/>
                </a:solidFill>
              </a:rPr>
              <a:t>cornerstone of a successful Wealth Management firm is the confidence it earns from its clients. These clients entrust their financial desires and aspirations with the firm through professional Wealth Managers representing the firm. It is imperative that the Wealth Managers should have highest levels of professional integrity backed by a deep understanding of investment solutions that cater to the exclusive needs of affluent individuals.</a:t>
            </a:r>
          </a:p>
          <a:p>
            <a:pPr algn="just" eaLnBrk="1" hangingPunct="1"/>
            <a:endParaRPr lang="en-US" sz="1600" dirty="0">
              <a:solidFill>
                <a:schemeClr val="bg1"/>
              </a:solidFill>
            </a:endParaRPr>
          </a:p>
          <a:p>
            <a:pPr algn="just" eaLnBrk="1" hangingPunct="1"/>
            <a:r>
              <a:rPr lang="en-US" sz="1600" dirty="0">
                <a:solidFill>
                  <a:schemeClr val="bg1"/>
                </a:solidFill>
              </a:rPr>
              <a:t>CWM</a:t>
            </a:r>
            <a:r>
              <a:rPr lang="en-IN" sz="1600" baseline="30000" dirty="0">
                <a:solidFill>
                  <a:schemeClr val="bg1"/>
                </a:solidFill>
              </a:rPr>
              <a:t>®</a:t>
            </a:r>
            <a:r>
              <a:rPr lang="en-US" sz="1600" dirty="0">
                <a:solidFill>
                  <a:schemeClr val="bg1"/>
                </a:solidFill>
              </a:rPr>
              <a:t> certification reinforces the high competency levels of Wealth Managers and hence is fast gaining acceptance as a preferred certification amongst many reputed Wealth Management firms</a:t>
            </a:r>
            <a:r>
              <a:rPr lang="en-US" sz="1600" dirty="0" smtClean="0">
                <a:solidFill>
                  <a:schemeClr val="bg1"/>
                </a:solidFill>
              </a:rPr>
              <a:t>.</a:t>
            </a:r>
            <a:endParaRPr lang="en-US" sz="1600" dirty="0">
              <a:solidFill>
                <a:schemeClr val="bg1"/>
              </a:solidFill>
            </a:endParaRPr>
          </a:p>
        </p:txBody>
      </p:sp>
      <p:sp>
        <p:nvSpPr>
          <p:cNvPr id="242691" name="Rectangle 3"/>
          <p:cNvSpPr>
            <a:spLocks noChangeArrowheads="1"/>
          </p:cNvSpPr>
          <p:nvPr/>
        </p:nvSpPr>
        <p:spPr bwMode="auto">
          <a:xfrm>
            <a:off x="0" y="533400"/>
            <a:ext cx="184150" cy="5238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eaLnBrk="0" fontAlgn="auto" hangingPunct="0">
              <a:spcBef>
                <a:spcPts val="0"/>
              </a:spcBef>
              <a:spcAft>
                <a:spcPts val="0"/>
              </a:spcAft>
              <a:defRPr/>
            </a:pPr>
            <a:r>
              <a:rPr lang="en-US" sz="1000" dirty="0">
                <a:ea typeface="Times New Roman" pitchFamily="18" charset="0"/>
              </a:rPr>
              <a:t/>
            </a:r>
            <a:br>
              <a:rPr lang="en-US" sz="1000" dirty="0">
                <a:ea typeface="Times New Roman" pitchFamily="18" charset="0"/>
              </a:rPr>
            </a:br>
            <a:endParaRPr lang="en-US" dirty="0"/>
          </a:p>
        </p:txBody>
      </p:sp>
      <p:sp>
        <p:nvSpPr>
          <p:cNvPr id="5121" name="Text Box 1"/>
          <p:cNvSpPr txBox="1">
            <a:spLocks noChangeArrowheads="1"/>
          </p:cNvSpPr>
          <p:nvPr/>
        </p:nvSpPr>
        <p:spPr bwMode="auto">
          <a:xfrm>
            <a:off x="375915" y="4191000"/>
            <a:ext cx="2245569" cy="120824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en-US" dirty="0" err="1">
                <a:solidFill>
                  <a:srgbClr val="FFFF00"/>
                </a:solidFill>
                <a:latin typeface="Arial" pitchFamily="34" charset="0"/>
                <a:cs typeface="Arial" pitchFamily="34" charset="0"/>
              </a:rPr>
              <a:t>Ashish</a:t>
            </a:r>
            <a:r>
              <a:rPr lang="en-US" dirty="0">
                <a:solidFill>
                  <a:srgbClr val="FFFF00"/>
                </a:solidFill>
                <a:latin typeface="Arial" pitchFamily="34" charset="0"/>
                <a:cs typeface="Arial" pitchFamily="34" charset="0"/>
              </a:rPr>
              <a:t> </a:t>
            </a:r>
            <a:r>
              <a:rPr lang="en-US" dirty="0" err="1">
                <a:solidFill>
                  <a:srgbClr val="FFFF00"/>
                </a:solidFill>
                <a:latin typeface="Arial" pitchFamily="34" charset="0"/>
                <a:cs typeface="Arial" pitchFamily="34" charset="0"/>
              </a:rPr>
              <a:t>Kehair</a:t>
            </a:r>
            <a:endParaRPr lang="en-US" dirty="0">
              <a:solidFill>
                <a:srgbClr val="FFFF00"/>
              </a:solidFill>
              <a:latin typeface="Arial" pitchFamily="34" charset="0"/>
              <a:cs typeface="Arial" pitchFamily="34" charset="0"/>
            </a:endParaRPr>
          </a:p>
          <a:p>
            <a:pPr algn="ctr" fontAlgn="auto">
              <a:spcBef>
                <a:spcPts val="0"/>
              </a:spcBef>
              <a:spcAft>
                <a:spcPts val="0"/>
              </a:spcAft>
              <a:defRPr/>
            </a:pPr>
            <a:r>
              <a:rPr lang="en-US" sz="1600" dirty="0">
                <a:solidFill>
                  <a:schemeClr val="accent6"/>
                </a:solidFill>
                <a:latin typeface="Arial" pitchFamily="34" charset="0"/>
                <a:cs typeface="Arial" pitchFamily="34" charset="0"/>
              </a:rPr>
              <a:t>EVP </a:t>
            </a:r>
            <a:r>
              <a:rPr lang="en-US" sz="1600" dirty="0" smtClean="0">
                <a:solidFill>
                  <a:schemeClr val="accent6"/>
                </a:solidFill>
                <a:latin typeface="Arial" pitchFamily="34" charset="0"/>
                <a:cs typeface="Arial" pitchFamily="34" charset="0"/>
              </a:rPr>
              <a:t>&amp;  </a:t>
            </a:r>
            <a:r>
              <a:rPr lang="en-US" sz="1600" dirty="0">
                <a:solidFill>
                  <a:schemeClr val="accent6"/>
                </a:solidFill>
                <a:latin typeface="Arial" pitchFamily="34" charset="0"/>
                <a:cs typeface="Arial" pitchFamily="34" charset="0"/>
              </a:rPr>
              <a:t>Head-Wealth </a:t>
            </a:r>
            <a:endParaRPr lang="en-US" sz="1600" dirty="0" smtClean="0">
              <a:solidFill>
                <a:schemeClr val="accent6"/>
              </a:solidFill>
              <a:latin typeface="Arial" pitchFamily="34" charset="0"/>
              <a:cs typeface="Arial" pitchFamily="34" charset="0"/>
            </a:endParaRPr>
          </a:p>
          <a:p>
            <a:pPr algn="ctr" fontAlgn="auto">
              <a:spcBef>
                <a:spcPts val="0"/>
              </a:spcBef>
              <a:spcAft>
                <a:spcPts val="0"/>
              </a:spcAft>
              <a:defRPr/>
            </a:pPr>
            <a:r>
              <a:rPr lang="en-US" sz="1600" dirty="0" smtClean="0">
                <a:solidFill>
                  <a:schemeClr val="accent6"/>
                </a:solidFill>
                <a:latin typeface="Arial" pitchFamily="34" charset="0"/>
                <a:cs typeface="Arial" pitchFamily="34" charset="0"/>
              </a:rPr>
              <a:t>Mgmt</a:t>
            </a:r>
            <a:r>
              <a:rPr lang="en-US" sz="1600" dirty="0">
                <a:solidFill>
                  <a:schemeClr val="accent6"/>
                </a:solidFill>
                <a:latin typeface="Arial" pitchFamily="34" charset="0"/>
                <a:cs typeface="Arial" pitchFamily="34" charset="0"/>
              </a:rPr>
              <a:t>.</a:t>
            </a:r>
          </a:p>
          <a:p>
            <a:pPr algn="ctr" fontAlgn="auto">
              <a:spcBef>
                <a:spcPts val="0"/>
              </a:spcBef>
              <a:spcAft>
                <a:spcPts val="0"/>
              </a:spcAft>
              <a:defRPr/>
            </a:pPr>
            <a:r>
              <a:rPr lang="en-US" sz="1600" dirty="0">
                <a:solidFill>
                  <a:schemeClr val="accent6"/>
                </a:solidFill>
                <a:latin typeface="Arial" pitchFamily="34" charset="0"/>
                <a:cs typeface="Arial" pitchFamily="34" charset="0"/>
              </a:rPr>
              <a:t>ICICI Securities Ltd.</a:t>
            </a:r>
          </a:p>
        </p:txBody>
      </p:sp>
      <p:sp>
        <p:nvSpPr>
          <p:cNvPr id="19464" name="Title 11"/>
          <p:cNvSpPr>
            <a:spLocks noGrp="1"/>
          </p:cNvSpPr>
          <p:nvPr>
            <p:ph type="title"/>
          </p:nvPr>
        </p:nvSpPr>
        <p:spPr>
          <a:xfrm>
            <a:off x="152400" y="377825"/>
            <a:ext cx="8839200" cy="612775"/>
          </a:xfrm>
        </p:spPr>
        <p:txBody>
          <a:bodyPr>
            <a:noAutofit/>
          </a:bodyPr>
          <a:lstStyle/>
          <a:p>
            <a:pPr algn="ctr" eaLnBrk="1" hangingPunct="1"/>
            <a:r>
              <a:rPr lang="en-US" sz="4000" dirty="0" smtClean="0">
                <a:cs typeface="Arial" pitchFamily="34" charset="0"/>
              </a:rPr>
              <a:t>Scenario of Wealth Management In India</a:t>
            </a:r>
          </a:p>
        </p:txBody>
      </p:sp>
      <p:sp>
        <p:nvSpPr>
          <p:cNvPr id="9" name="Title 11"/>
          <p:cNvSpPr txBox="1">
            <a:spLocks/>
          </p:cNvSpPr>
          <p:nvPr/>
        </p:nvSpPr>
        <p:spPr>
          <a:xfrm>
            <a:off x="6629400" y="6248400"/>
            <a:ext cx="1905000" cy="457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dirty="0" smtClean="0">
                <a:latin typeface="Arial" pitchFamily="34" charset="0"/>
                <a:cs typeface="Arial" pitchFamily="34" charset="0"/>
              </a:rPr>
              <a:t>Source: ICFL Customer Presentation</a:t>
            </a:r>
          </a:p>
        </p:txBody>
      </p:sp>
    </p:spTree>
    <p:extLst>
      <p:ext uri="{BB962C8B-B14F-4D97-AF65-F5344CB8AC3E}">
        <p14:creationId xmlns:p14="http://schemas.microsoft.com/office/powerpoint/2010/main" val="3583269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Open Sans" pitchFamily="34" charset="0"/>
                <a:ea typeface="Open Sans" pitchFamily="34" charset="0"/>
                <a:cs typeface="Open Sans" pitchFamily="34" charset="0"/>
              </a:rPr>
              <a:t>About CWM® Examination</a:t>
            </a:r>
            <a:endParaRPr lang="en-IN" dirty="0">
              <a:latin typeface="Open Sans" pitchFamily="34" charset="0"/>
              <a:ea typeface="Open Sans" pitchFamily="34" charset="0"/>
              <a:cs typeface="Open Sans" pitchFamily="34" charset="0"/>
            </a:endParaRPr>
          </a:p>
        </p:txBody>
      </p:sp>
      <p:sp>
        <p:nvSpPr>
          <p:cNvPr id="3" name="Content Placeholder 2"/>
          <p:cNvSpPr>
            <a:spLocks noGrp="1"/>
          </p:cNvSpPr>
          <p:nvPr>
            <p:ph idx="1"/>
          </p:nvPr>
        </p:nvSpPr>
        <p:spPr/>
        <p:txBody>
          <a:bodyPr/>
          <a:lstStyle/>
          <a:p>
            <a:pPr eaLnBrk="1" hangingPunct="1"/>
            <a:r>
              <a:rPr lang="en-US" sz="2400" dirty="0" smtClean="0">
                <a:latin typeface="Roboto" pitchFamily="2" charset="0"/>
                <a:ea typeface="Roboto" pitchFamily="2" charset="0"/>
              </a:rPr>
              <a:t>2 Examinations : Compulsory Pathway- Level 1 &amp; Level 2 Exams &amp; Experience Pathway – only Level 2 Exam.</a:t>
            </a:r>
            <a:endParaRPr lang="en-US" sz="2400" dirty="0">
              <a:latin typeface="Roboto" pitchFamily="2" charset="0"/>
              <a:ea typeface="Roboto" pitchFamily="2" charset="0"/>
            </a:endParaRPr>
          </a:p>
          <a:p>
            <a:pPr eaLnBrk="1" hangingPunct="1"/>
            <a:r>
              <a:rPr lang="en-US" sz="2400" b="0" dirty="0" smtClean="0">
                <a:latin typeface="Roboto" pitchFamily="2" charset="0"/>
                <a:ea typeface="Roboto" pitchFamily="2" charset="0"/>
              </a:rPr>
              <a:t>Standardized test randomly administered</a:t>
            </a:r>
            <a:r>
              <a:rPr lang="en-US" sz="2400" dirty="0" smtClean="0">
                <a:latin typeface="Roboto" pitchFamily="2" charset="0"/>
                <a:ea typeface="Roboto" pitchFamily="2" charset="0"/>
              </a:rPr>
              <a:t> with pool of over 2000 Question Bank.</a:t>
            </a:r>
          </a:p>
          <a:p>
            <a:pPr eaLnBrk="1" hangingPunct="1"/>
            <a:r>
              <a:rPr lang="en-US" sz="2400" b="0" dirty="0" smtClean="0">
                <a:latin typeface="Roboto" pitchFamily="2" charset="0"/>
                <a:ea typeface="Roboto" pitchFamily="2" charset="0"/>
              </a:rPr>
              <a:t>Instantaneous </a:t>
            </a:r>
            <a:r>
              <a:rPr lang="en-US" sz="2400" dirty="0" smtClean="0">
                <a:latin typeface="Roboto" pitchFamily="2" charset="0"/>
                <a:ea typeface="Roboto" pitchFamily="2" charset="0"/>
              </a:rPr>
              <a:t>P</a:t>
            </a:r>
            <a:r>
              <a:rPr lang="en-US" sz="2400" b="0" dirty="0" smtClean="0">
                <a:latin typeface="Roboto" pitchFamily="2" charset="0"/>
                <a:ea typeface="Roboto" pitchFamily="2" charset="0"/>
              </a:rPr>
              <a:t>ass/Fail </a:t>
            </a:r>
            <a:r>
              <a:rPr lang="en-US" sz="2400" dirty="0">
                <a:latin typeface="Roboto" pitchFamily="2" charset="0"/>
                <a:ea typeface="Roboto" pitchFamily="2" charset="0"/>
              </a:rPr>
              <a:t>R</a:t>
            </a:r>
            <a:r>
              <a:rPr lang="en-US" sz="2400" b="0" dirty="0" smtClean="0">
                <a:latin typeface="Roboto" pitchFamily="2" charset="0"/>
                <a:ea typeface="Roboto" pitchFamily="2" charset="0"/>
              </a:rPr>
              <a:t>esults.</a:t>
            </a:r>
          </a:p>
          <a:p>
            <a:pPr eaLnBrk="1" hangingPunct="1"/>
            <a:r>
              <a:rPr lang="en-US" sz="2400" b="0" dirty="0" smtClean="0">
                <a:latin typeface="Roboto" pitchFamily="2" charset="0"/>
                <a:ea typeface="Roboto" pitchFamily="2" charset="0"/>
              </a:rPr>
              <a:t>Delivered via a computer (5,000+ Pearson VUE Centers worldwide)</a:t>
            </a:r>
          </a:p>
          <a:p>
            <a:pPr eaLnBrk="1" hangingPunct="1"/>
            <a:r>
              <a:rPr lang="en-US" sz="2400" dirty="0" smtClean="0">
                <a:latin typeface="Roboto" pitchFamily="2" charset="0"/>
                <a:ea typeface="Roboto" pitchFamily="2" charset="0"/>
              </a:rPr>
              <a:t>Level 1 Exam: 55 Questions, 115 Minutes, 100 Marks, 50% Passing &amp; No Negative Marking.</a:t>
            </a:r>
          </a:p>
          <a:p>
            <a:pPr eaLnBrk="1" hangingPunct="1"/>
            <a:r>
              <a:rPr lang="en-US" sz="2400" dirty="0" smtClean="0">
                <a:latin typeface="Roboto" pitchFamily="2" charset="0"/>
                <a:ea typeface="Roboto" pitchFamily="2" charset="0"/>
              </a:rPr>
              <a:t>Level 2 Exam: 85 Questions, 175 Minutes, 160 Marks, 50% Passing &amp; No Negative Marking.</a:t>
            </a:r>
          </a:p>
          <a:p>
            <a:pPr eaLnBrk="1" hangingPunct="1"/>
            <a:endParaRPr lang="en-US" sz="2400" b="0" dirty="0" smtClean="0">
              <a:latin typeface="Roboto" pitchFamily="2" charset="0"/>
              <a:ea typeface="Roboto" pitchFamily="2" charset="0"/>
            </a:endParaRPr>
          </a:p>
          <a:p>
            <a:pPr eaLnBrk="1" hangingPunct="1">
              <a:lnSpc>
                <a:spcPct val="90000"/>
              </a:lnSpc>
              <a:defRPr/>
            </a:pPr>
            <a:endParaRPr lang="en-US" sz="2400" dirty="0" smtClean="0">
              <a:latin typeface="Roboto" pitchFamily="2" charset="0"/>
              <a:ea typeface="Roboto" pitchFamily="2" charset="0"/>
            </a:endParaRPr>
          </a:p>
          <a:p>
            <a:endParaRPr lang="en-IN" dirty="0" smtClean="0">
              <a:latin typeface="Roboto" pitchFamily="2" charset="0"/>
              <a:ea typeface="Roboto" pitchFamily="2" charset="0"/>
            </a:endParaRPr>
          </a:p>
          <a:p>
            <a:endParaRPr lang="en-IN" dirty="0">
              <a:latin typeface="Roboto" pitchFamily="2" charset="0"/>
              <a:ea typeface="Roboto" pitchFamily="2" charset="0"/>
            </a:endParaRPr>
          </a:p>
        </p:txBody>
      </p:sp>
      <p:sp>
        <p:nvSpPr>
          <p:cNvPr id="4" name="Rectangle 2"/>
          <p:cNvSpPr txBox="1">
            <a:spLocks noChangeArrowheads="1"/>
          </p:cNvSpPr>
          <p:nvPr/>
        </p:nvSpPr>
        <p:spPr>
          <a:xfrm>
            <a:off x="495300" y="274638"/>
            <a:ext cx="68199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eaLnBrk="1" hangingPunct="1">
              <a:defRPr/>
            </a:pPr>
            <a:endParaRPr lang="en-US" dirty="0" smtClean="0">
              <a:solidFill>
                <a:schemeClr val="accent2">
                  <a:lumMod val="75000"/>
                </a:schemeClr>
              </a:solidFill>
              <a:latin typeface="+mn-lt"/>
              <a:cs typeface="Tahoma" pitchFamily="34" charset="0"/>
            </a:endParaRPr>
          </a:p>
        </p:txBody>
      </p:sp>
      <p:sp>
        <p:nvSpPr>
          <p:cNvPr id="6" name="Slide Number Placeholder 4"/>
          <p:cNvSpPr>
            <a:spLocks noGrp="1"/>
          </p:cNvSpPr>
          <p:nvPr>
            <p:ph type="sldNum" sz="quarter" idx="11"/>
          </p:nvPr>
        </p:nvSpPr>
        <p:spPr>
          <a:xfrm>
            <a:off x="7099300" y="6534150"/>
            <a:ext cx="231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6ACC428C-E910-44A1-9463-7C4C2E871EAD}" type="slidenum">
              <a:rPr lang="en-US" sz="1400" smtClean="0"/>
              <a:pPr/>
              <a:t>27</a:t>
            </a:fld>
            <a:endParaRPr lang="en-US" sz="1400" smtClean="0"/>
          </a:p>
        </p:txBody>
      </p:sp>
    </p:spTree>
    <p:extLst>
      <p:ext uri="{BB962C8B-B14F-4D97-AF65-F5344CB8AC3E}">
        <p14:creationId xmlns:p14="http://schemas.microsoft.com/office/powerpoint/2010/main" val="2198805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dirty="0" smtClean="0">
                <a:latin typeface="Roboto" pitchFamily="2" charset="0"/>
                <a:ea typeface="Roboto" pitchFamily="2" charset="0"/>
              </a:rPr>
              <a:t>CWM® Exam</a:t>
            </a:r>
            <a:endParaRPr lang="en-IN" sz="5400" dirty="0">
              <a:latin typeface="Roboto" pitchFamily="2" charset="0"/>
              <a:ea typeface="Roboto"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3479111"/>
              </p:ext>
            </p:extLst>
          </p:nvPr>
        </p:nvGraphicFramePr>
        <p:xfrm>
          <a:off x="304800" y="1600201"/>
          <a:ext cx="8763000" cy="4778373"/>
        </p:xfrm>
        <a:graphic>
          <a:graphicData uri="http://schemas.openxmlformats.org/drawingml/2006/table">
            <a:tbl>
              <a:tblPr/>
              <a:tblGrid>
                <a:gridCol w="799728"/>
                <a:gridCol w="884808"/>
                <a:gridCol w="884808"/>
                <a:gridCol w="935856"/>
                <a:gridCol w="685800"/>
                <a:gridCol w="914400"/>
                <a:gridCol w="914400"/>
                <a:gridCol w="1143000"/>
                <a:gridCol w="838200"/>
                <a:gridCol w="762000"/>
              </a:tblGrid>
              <a:tr h="552997">
                <a:tc>
                  <a:txBody>
                    <a:bodyPr/>
                    <a:lstStyle/>
                    <a:p>
                      <a:pPr algn="ctr" fontAlgn="ctr"/>
                      <a:r>
                        <a:rPr lang="en-IN" sz="1100" dirty="0" smtClean="0">
                          <a:solidFill>
                            <a:srgbClr val="FFFFFF"/>
                          </a:solidFill>
                          <a:effectLst/>
                          <a:latin typeface="Roboto" pitchFamily="2" charset="0"/>
                          <a:ea typeface="Roboto" pitchFamily="2" charset="0"/>
                        </a:rPr>
                        <a:t>Exam </a:t>
                      </a:r>
                      <a:r>
                        <a:rPr lang="en-IN" sz="1100" dirty="0">
                          <a:solidFill>
                            <a:srgbClr val="FFFFFF"/>
                          </a:solidFill>
                          <a:effectLst/>
                          <a:latin typeface="Roboto" pitchFamily="2" charset="0"/>
                          <a:ea typeface="Roboto" pitchFamily="2" charset="0"/>
                        </a:rPr>
                        <a:t>Name</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Units Tested</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Centres</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Exam Date</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Exam Language</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Duration</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Exam Fees</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Enrolment Through</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Compulsory Pathway</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c>
                  <a:txBody>
                    <a:bodyPr/>
                    <a:lstStyle/>
                    <a:p>
                      <a:pPr algn="ctr" fontAlgn="ctr"/>
                      <a:r>
                        <a:rPr lang="en-IN" sz="1100" dirty="0">
                          <a:solidFill>
                            <a:srgbClr val="FFFFFF"/>
                          </a:solidFill>
                          <a:effectLst/>
                          <a:latin typeface="Roboto" pitchFamily="2" charset="0"/>
                          <a:ea typeface="Roboto" pitchFamily="2" charset="0"/>
                        </a:rPr>
                        <a:t>Experience Pathway</a:t>
                      </a:r>
                    </a:p>
                  </a:txBody>
                  <a:tcPr marL="29006" marR="29006" marT="29006" marB="29006"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36487B"/>
                    </a:solidFill>
                  </a:tcPr>
                </a:tc>
              </a:tr>
              <a:tr h="2112688">
                <a:tc>
                  <a:txBody>
                    <a:bodyPr/>
                    <a:lstStyle/>
                    <a:p>
                      <a:pPr algn="ctr" fontAlgn="ctr"/>
                      <a:r>
                        <a:rPr lang="en-IN" sz="1100" b="1" dirty="0">
                          <a:solidFill>
                            <a:srgbClr val="000000"/>
                          </a:solidFill>
                          <a:effectLst/>
                          <a:latin typeface="Roboto" pitchFamily="2" charset="0"/>
                          <a:ea typeface="Roboto" pitchFamily="2" charset="0"/>
                        </a:rPr>
                        <a:t>CWM Level-I</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1-10</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Pearson </a:t>
                      </a:r>
                      <a:r>
                        <a:rPr lang="en-IN" sz="1100" dirty="0" err="1">
                          <a:solidFill>
                            <a:srgbClr val="000000"/>
                          </a:solidFill>
                          <a:effectLst/>
                          <a:latin typeface="Roboto" pitchFamily="2" charset="0"/>
                          <a:ea typeface="Roboto" pitchFamily="2" charset="0"/>
                        </a:rPr>
                        <a:t>Vue</a:t>
                      </a:r>
                      <a:r>
                        <a:rPr lang="en-IN" sz="1100" dirty="0">
                          <a:solidFill>
                            <a:srgbClr val="000000"/>
                          </a:solidFill>
                          <a:effectLst/>
                          <a:latin typeface="Roboto" pitchFamily="2" charset="0"/>
                          <a:ea typeface="Roboto" pitchFamily="2" charset="0"/>
                        </a:rPr>
                        <a:t> Centres Globally</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10th to 20th of every Month</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English</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115 Minutes</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Rs.2247.20</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a:solidFill>
                            <a:srgbClr val="000000"/>
                          </a:solidFill>
                          <a:effectLst/>
                          <a:latin typeface="Roboto" pitchFamily="2" charset="0"/>
                          <a:ea typeface="Roboto" pitchFamily="2" charset="0"/>
                        </a:rPr>
                        <a:t>Enrolment through</a:t>
                      </a:r>
                      <a:br>
                        <a:rPr lang="en-IN" sz="1100">
                          <a:solidFill>
                            <a:srgbClr val="000000"/>
                          </a:solidFill>
                          <a:effectLst/>
                          <a:latin typeface="Roboto" pitchFamily="2" charset="0"/>
                          <a:ea typeface="Roboto" pitchFamily="2" charset="0"/>
                        </a:rPr>
                      </a:br>
                      <a:r>
                        <a:rPr lang="en-IN" sz="1100">
                          <a:solidFill>
                            <a:srgbClr val="000000"/>
                          </a:solidFill>
                          <a:effectLst/>
                          <a:latin typeface="Roboto" pitchFamily="2" charset="0"/>
                          <a:ea typeface="Roboto" pitchFamily="2" charset="0"/>
                        </a:rPr>
                        <a:t>AAFM Website</a:t>
                      </a:r>
                      <a:br>
                        <a:rPr lang="en-IN" sz="1100">
                          <a:solidFill>
                            <a:srgbClr val="000000"/>
                          </a:solidFill>
                          <a:effectLst/>
                          <a:latin typeface="Roboto" pitchFamily="2" charset="0"/>
                          <a:ea typeface="Roboto" pitchFamily="2" charset="0"/>
                        </a:rPr>
                      </a:br>
                      <a:r>
                        <a:rPr lang="en-IN" sz="1100">
                          <a:solidFill>
                            <a:srgbClr val="000000"/>
                          </a:solidFill>
                          <a:effectLst/>
                          <a:latin typeface="Roboto" pitchFamily="2" charset="0"/>
                          <a:ea typeface="Roboto" pitchFamily="2" charset="0"/>
                        </a:rPr>
                        <a:t>and scheduling </a:t>
                      </a:r>
                      <a:br>
                        <a:rPr lang="en-IN" sz="1100">
                          <a:solidFill>
                            <a:srgbClr val="000000"/>
                          </a:solidFill>
                          <a:effectLst/>
                          <a:latin typeface="Roboto" pitchFamily="2" charset="0"/>
                          <a:ea typeface="Roboto" pitchFamily="2" charset="0"/>
                        </a:rPr>
                      </a:br>
                      <a:r>
                        <a:rPr lang="en-IN" sz="1100">
                          <a:solidFill>
                            <a:srgbClr val="000000"/>
                          </a:solidFill>
                          <a:effectLst/>
                          <a:latin typeface="Roboto" pitchFamily="2" charset="0"/>
                          <a:ea typeface="Roboto" pitchFamily="2" charset="0"/>
                        </a:rPr>
                        <a:t>Through Pearson Vue </a:t>
                      </a:r>
                      <a:br>
                        <a:rPr lang="en-IN" sz="1100">
                          <a:solidFill>
                            <a:srgbClr val="000000"/>
                          </a:solidFill>
                          <a:effectLst/>
                          <a:latin typeface="Roboto" pitchFamily="2" charset="0"/>
                          <a:ea typeface="Roboto" pitchFamily="2" charset="0"/>
                        </a:rPr>
                      </a:br>
                      <a:r>
                        <a:rPr lang="en-IN" sz="1100" b="0" u="none" strike="noStrike">
                          <a:solidFill>
                            <a:srgbClr val="0000FF"/>
                          </a:solidFill>
                          <a:effectLst/>
                          <a:latin typeface="Roboto" pitchFamily="2" charset="0"/>
                          <a:ea typeface="Roboto" pitchFamily="2" charset="0"/>
                          <a:hlinkClick r:id="rId2"/>
                        </a:rPr>
                        <a:t>pearsonvue.com</a:t>
                      </a:r>
                      <a:endParaRPr lang="en-IN" sz="1100">
                        <a:solidFill>
                          <a:srgbClr val="000000"/>
                        </a:solidFill>
                        <a:effectLst/>
                        <a:latin typeface="Roboto" pitchFamily="2" charset="0"/>
                        <a:ea typeface="Roboto" pitchFamily="2" charset="0"/>
                      </a:endParaRP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a:solidFill>
                            <a:srgbClr val="000000"/>
                          </a:solidFill>
                          <a:effectLst/>
                          <a:latin typeface="Roboto" pitchFamily="2" charset="0"/>
                          <a:ea typeface="Roboto" pitchFamily="2" charset="0"/>
                        </a:rPr>
                        <a:t>yes</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smtClean="0">
                          <a:solidFill>
                            <a:srgbClr val="000000"/>
                          </a:solidFill>
                          <a:effectLst/>
                          <a:latin typeface="Roboto" pitchFamily="2" charset="0"/>
                          <a:ea typeface="Roboto" pitchFamily="2" charset="0"/>
                        </a:rPr>
                        <a:t>No</a:t>
                      </a:r>
                      <a:endParaRPr lang="en-IN" sz="1100" dirty="0">
                        <a:solidFill>
                          <a:srgbClr val="000000"/>
                        </a:solidFill>
                        <a:effectLst/>
                        <a:latin typeface="Roboto" pitchFamily="2" charset="0"/>
                        <a:ea typeface="Roboto" pitchFamily="2" charset="0"/>
                      </a:endParaRP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12688">
                <a:tc>
                  <a:txBody>
                    <a:bodyPr/>
                    <a:lstStyle/>
                    <a:p>
                      <a:pPr algn="ctr" fontAlgn="ctr"/>
                      <a:r>
                        <a:rPr lang="en-IN" sz="1100" b="1" dirty="0">
                          <a:solidFill>
                            <a:srgbClr val="000000"/>
                          </a:solidFill>
                          <a:effectLst/>
                          <a:latin typeface="Roboto" pitchFamily="2" charset="0"/>
                          <a:ea typeface="Roboto" pitchFamily="2" charset="0"/>
                        </a:rPr>
                        <a:t>CWM Level-II</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a:solidFill>
                            <a:srgbClr val="000000"/>
                          </a:solidFill>
                          <a:effectLst/>
                          <a:latin typeface="Roboto" pitchFamily="2" charset="0"/>
                          <a:ea typeface="Roboto" pitchFamily="2" charset="0"/>
                        </a:rPr>
                        <a:t>11-20 &amp; 20% from unit 1-10</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a:solidFill>
                            <a:srgbClr val="000000"/>
                          </a:solidFill>
                          <a:effectLst/>
                          <a:latin typeface="Roboto" pitchFamily="2" charset="0"/>
                          <a:ea typeface="Roboto" pitchFamily="2" charset="0"/>
                        </a:rPr>
                        <a:t>Pearson Vue Centres Globally</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a:solidFill>
                            <a:srgbClr val="000000"/>
                          </a:solidFill>
                          <a:effectLst/>
                          <a:latin typeface="Roboto" pitchFamily="2" charset="0"/>
                          <a:ea typeface="Roboto" pitchFamily="2" charset="0"/>
                        </a:rPr>
                        <a:t>10th to 20th of every Month</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a:solidFill>
                            <a:srgbClr val="000000"/>
                          </a:solidFill>
                          <a:effectLst/>
                          <a:latin typeface="Roboto" pitchFamily="2" charset="0"/>
                          <a:ea typeface="Roboto" pitchFamily="2" charset="0"/>
                        </a:rPr>
                        <a:t>English</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a:solidFill>
                            <a:srgbClr val="000000"/>
                          </a:solidFill>
                          <a:effectLst/>
                          <a:latin typeface="Roboto" pitchFamily="2" charset="0"/>
                          <a:ea typeface="Roboto" pitchFamily="2" charset="0"/>
                        </a:rPr>
                        <a:t>175 Minutes</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Rs.3370.00</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Enrolment through</a:t>
                      </a:r>
                      <a:br>
                        <a:rPr lang="en-IN" sz="1100" dirty="0">
                          <a:solidFill>
                            <a:srgbClr val="000000"/>
                          </a:solidFill>
                          <a:effectLst/>
                          <a:latin typeface="Roboto" pitchFamily="2" charset="0"/>
                          <a:ea typeface="Roboto" pitchFamily="2" charset="0"/>
                        </a:rPr>
                      </a:br>
                      <a:r>
                        <a:rPr lang="en-IN" sz="1100" dirty="0">
                          <a:solidFill>
                            <a:srgbClr val="000000"/>
                          </a:solidFill>
                          <a:effectLst/>
                          <a:latin typeface="Roboto" pitchFamily="2" charset="0"/>
                          <a:ea typeface="Roboto" pitchFamily="2" charset="0"/>
                        </a:rPr>
                        <a:t>AAFM Website</a:t>
                      </a:r>
                      <a:br>
                        <a:rPr lang="en-IN" sz="1100" dirty="0">
                          <a:solidFill>
                            <a:srgbClr val="000000"/>
                          </a:solidFill>
                          <a:effectLst/>
                          <a:latin typeface="Roboto" pitchFamily="2" charset="0"/>
                          <a:ea typeface="Roboto" pitchFamily="2" charset="0"/>
                        </a:rPr>
                      </a:br>
                      <a:r>
                        <a:rPr lang="en-IN" sz="1100" dirty="0">
                          <a:solidFill>
                            <a:srgbClr val="000000"/>
                          </a:solidFill>
                          <a:effectLst/>
                          <a:latin typeface="Roboto" pitchFamily="2" charset="0"/>
                          <a:ea typeface="Roboto" pitchFamily="2" charset="0"/>
                        </a:rPr>
                        <a:t>and scheduling </a:t>
                      </a:r>
                      <a:br>
                        <a:rPr lang="en-IN" sz="1100" dirty="0">
                          <a:solidFill>
                            <a:srgbClr val="000000"/>
                          </a:solidFill>
                          <a:effectLst/>
                          <a:latin typeface="Roboto" pitchFamily="2" charset="0"/>
                          <a:ea typeface="Roboto" pitchFamily="2" charset="0"/>
                        </a:rPr>
                      </a:br>
                      <a:r>
                        <a:rPr lang="en-IN" sz="1100" dirty="0">
                          <a:solidFill>
                            <a:srgbClr val="000000"/>
                          </a:solidFill>
                          <a:effectLst/>
                          <a:latin typeface="Roboto" pitchFamily="2" charset="0"/>
                          <a:ea typeface="Roboto" pitchFamily="2" charset="0"/>
                        </a:rPr>
                        <a:t>Through Pearson </a:t>
                      </a:r>
                      <a:r>
                        <a:rPr lang="en-IN" sz="1100" dirty="0" err="1">
                          <a:solidFill>
                            <a:srgbClr val="000000"/>
                          </a:solidFill>
                          <a:effectLst/>
                          <a:latin typeface="Roboto" pitchFamily="2" charset="0"/>
                          <a:ea typeface="Roboto" pitchFamily="2" charset="0"/>
                        </a:rPr>
                        <a:t>Vue</a:t>
                      </a:r>
                      <a:r>
                        <a:rPr lang="en-IN" sz="1100" dirty="0">
                          <a:solidFill>
                            <a:srgbClr val="000000"/>
                          </a:solidFill>
                          <a:effectLst/>
                          <a:latin typeface="Roboto" pitchFamily="2" charset="0"/>
                          <a:ea typeface="Roboto" pitchFamily="2" charset="0"/>
                        </a:rPr>
                        <a:t> </a:t>
                      </a:r>
                      <a:br>
                        <a:rPr lang="en-IN" sz="1100" dirty="0">
                          <a:solidFill>
                            <a:srgbClr val="000000"/>
                          </a:solidFill>
                          <a:effectLst/>
                          <a:latin typeface="Roboto" pitchFamily="2" charset="0"/>
                          <a:ea typeface="Roboto" pitchFamily="2" charset="0"/>
                        </a:rPr>
                      </a:br>
                      <a:r>
                        <a:rPr lang="en-IN" sz="1100" b="0" u="none" strike="noStrike" dirty="0">
                          <a:solidFill>
                            <a:srgbClr val="0000FF"/>
                          </a:solidFill>
                          <a:effectLst/>
                          <a:latin typeface="Roboto" pitchFamily="2" charset="0"/>
                          <a:ea typeface="Roboto" pitchFamily="2" charset="0"/>
                          <a:hlinkClick r:id="rId2"/>
                        </a:rPr>
                        <a:t>pearsonvue.com</a:t>
                      </a:r>
                      <a:endParaRPr lang="en-IN" sz="1100" dirty="0">
                        <a:solidFill>
                          <a:srgbClr val="000000"/>
                        </a:solidFill>
                        <a:effectLst/>
                        <a:latin typeface="Roboto" pitchFamily="2" charset="0"/>
                        <a:ea typeface="Roboto" pitchFamily="2" charset="0"/>
                      </a:endParaRP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yes</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IN" sz="1100" dirty="0">
                          <a:solidFill>
                            <a:srgbClr val="000000"/>
                          </a:solidFill>
                          <a:effectLst/>
                          <a:latin typeface="Roboto" pitchFamily="2" charset="0"/>
                          <a:ea typeface="Roboto" pitchFamily="2" charset="0"/>
                        </a:rPr>
                        <a:t>yes</a:t>
                      </a:r>
                    </a:p>
                  </a:txBody>
                  <a:tcPr marL="8287" marR="8287" marT="8287" marB="8287"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62595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4000" dirty="0" smtClean="0"/>
              <a:t/>
            </a:r>
            <a:br>
              <a:rPr lang="en-US" sz="4000" dirty="0" smtClean="0"/>
            </a:br>
            <a:r>
              <a:rPr lang="en-US" sz="3500" dirty="0" smtClean="0">
                <a:latin typeface="Open Sans" pitchFamily="34" charset="0"/>
                <a:ea typeface="Open Sans" pitchFamily="34" charset="0"/>
                <a:cs typeface="Open Sans" pitchFamily="34" charset="0"/>
              </a:rPr>
              <a:t>Popular </a:t>
            </a:r>
            <a:r>
              <a:rPr lang="en-US" sz="3500" dirty="0">
                <a:latin typeface="Open Sans" pitchFamily="34" charset="0"/>
                <a:ea typeface="Open Sans" pitchFamily="34" charset="0"/>
                <a:cs typeface="Open Sans" pitchFamily="34" charset="0"/>
              </a:rPr>
              <a:t>Prep Tips from Exam Takers</a:t>
            </a:r>
            <a:br>
              <a:rPr lang="en-US" sz="3500" dirty="0">
                <a:latin typeface="Open Sans" pitchFamily="34" charset="0"/>
                <a:ea typeface="Open Sans" pitchFamily="34" charset="0"/>
                <a:cs typeface="Open Sans" pitchFamily="34" charset="0"/>
              </a:rPr>
            </a:br>
            <a:endParaRPr lang="en-IN" sz="3500" dirty="0">
              <a:latin typeface="Open Sans" pitchFamily="34" charset="0"/>
              <a:ea typeface="Open Sans" pitchFamily="34" charset="0"/>
              <a:cs typeface="Open Sans" pitchFamily="34" charset="0"/>
            </a:endParaRPr>
          </a:p>
        </p:txBody>
      </p:sp>
      <p:sp>
        <p:nvSpPr>
          <p:cNvPr id="3" name="Content Placeholder 2"/>
          <p:cNvSpPr>
            <a:spLocks noGrp="1"/>
          </p:cNvSpPr>
          <p:nvPr>
            <p:ph idx="1"/>
          </p:nvPr>
        </p:nvSpPr>
        <p:spPr>
          <a:xfrm>
            <a:off x="457200" y="1524001"/>
            <a:ext cx="8229600" cy="4876800"/>
          </a:xfrm>
        </p:spPr>
        <p:txBody>
          <a:bodyPr/>
          <a:lstStyle/>
          <a:p>
            <a:pPr eaLnBrk="1" hangingPunct="1">
              <a:buClr>
                <a:srgbClr val="C00000"/>
              </a:buClr>
              <a:buFont typeface="Wingdings" pitchFamily="2" charset="2"/>
              <a:buChar char="ü"/>
              <a:defRPr/>
            </a:pPr>
            <a:r>
              <a:rPr lang="en-US" sz="2300" dirty="0">
                <a:latin typeface="Roboto" pitchFamily="2" charset="0"/>
                <a:ea typeface="Roboto" pitchFamily="2" charset="0"/>
              </a:rPr>
              <a:t>Prepare properly, thoroughly, </a:t>
            </a:r>
            <a:r>
              <a:rPr lang="en-US" sz="2300" i="1" dirty="0">
                <a:latin typeface="Roboto" pitchFamily="2" charset="0"/>
                <a:ea typeface="Roboto" pitchFamily="2" charset="0"/>
              </a:rPr>
              <a:t>systematically</a:t>
            </a:r>
          </a:p>
          <a:p>
            <a:pPr eaLnBrk="1" hangingPunct="1">
              <a:buClr>
                <a:srgbClr val="C00000"/>
              </a:buClr>
              <a:buFont typeface="Wingdings" pitchFamily="2" charset="2"/>
              <a:buChar char="ü"/>
              <a:defRPr/>
            </a:pPr>
            <a:r>
              <a:rPr lang="en-US" sz="2300" dirty="0">
                <a:latin typeface="Roboto" pitchFamily="2" charset="0"/>
                <a:ea typeface="Roboto" pitchFamily="2" charset="0"/>
              </a:rPr>
              <a:t>Commit to study time: </a:t>
            </a:r>
            <a:r>
              <a:rPr lang="en-US" sz="2300" dirty="0" smtClean="0">
                <a:latin typeface="Roboto" pitchFamily="2" charset="0"/>
                <a:ea typeface="Roboto" pitchFamily="2" charset="0"/>
              </a:rPr>
              <a:t>Create </a:t>
            </a:r>
            <a:r>
              <a:rPr lang="en-US" sz="2300" dirty="0">
                <a:latin typeface="Roboto" pitchFamily="2" charset="0"/>
                <a:ea typeface="Roboto" pitchFamily="2" charset="0"/>
              </a:rPr>
              <a:t>a </a:t>
            </a:r>
            <a:r>
              <a:rPr lang="en-US" sz="2300" dirty="0" smtClean="0">
                <a:latin typeface="Roboto" pitchFamily="2" charset="0"/>
                <a:ea typeface="Roboto" pitchFamily="2" charset="0"/>
              </a:rPr>
              <a:t>Study </a:t>
            </a:r>
            <a:r>
              <a:rPr lang="en-US" sz="2300" dirty="0">
                <a:latin typeface="Roboto" pitchFamily="2" charset="0"/>
                <a:ea typeface="Roboto" pitchFamily="2" charset="0"/>
              </a:rPr>
              <a:t>P</a:t>
            </a:r>
            <a:r>
              <a:rPr lang="en-US" sz="2300" dirty="0" smtClean="0">
                <a:latin typeface="Roboto" pitchFamily="2" charset="0"/>
                <a:ea typeface="Roboto" pitchFamily="2" charset="0"/>
              </a:rPr>
              <a:t>lan </a:t>
            </a:r>
            <a:r>
              <a:rPr lang="en-US" sz="2300" dirty="0">
                <a:latin typeface="Roboto" pitchFamily="2" charset="0"/>
                <a:ea typeface="Roboto" pitchFamily="2" charset="0"/>
              </a:rPr>
              <a:t>and stick to it!</a:t>
            </a:r>
          </a:p>
          <a:p>
            <a:pPr eaLnBrk="1" hangingPunct="1">
              <a:buClr>
                <a:srgbClr val="C00000"/>
              </a:buClr>
              <a:buFont typeface="Wingdings" pitchFamily="2" charset="2"/>
              <a:buChar char="ü"/>
              <a:defRPr/>
            </a:pPr>
            <a:r>
              <a:rPr lang="en-US" sz="2300" dirty="0">
                <a:latin typeface="Roboto" pitchFamily="2" charset="0"/>
                <a:ea typeface="Roboto" pitchFamily="2" charset="0"/>
              </a:rPr>
              <a:t>Find a study-buddy</a:t>
            </a:r>
          </a:p>
          <a:p>
            <a:pPr>
              <a:buClr>
                <a:srgbClr val="C00000"/>
              </a:buClr>
              <a:buFont typeface="Wingdings" pitchFamily="2" charset="2"/>
              <a:buChar char="ü"/>
              <a:defRPr/>
            </a:pPr>
            <a:r>
              <a:rPr lang="en-US" sz="2300" dirty="0">
                <a:latin typeface="Roboto" pitchFamily="2" charset="0"/>
                <a:ea typeface="Roboto" pitchFamily="2" charset="0"/>
              </a:rPr>
              <a:t>Create a study spreadsheet </a:t>
            </a:r>
            <a:r>
              <a:rPr lang="en-US" sz="2300" dirty="0" smtClean="0">
                <a:latin typeface="Roboto" pitchFamily="2" charset="0"/>
                <a:ea typeface="Roboto" pitchFamily="2" charset="0"/>
              </a:rPr>
              <a:t>for all </a:t>
            </a:r>
            <a:r>
              <a:rPr lang="en-US" sz="2300" dirty="0">
                <a:latin typeface="Roboto" pitchFamily="2" charset="0"/>
                <a:ea typeface="Roboto" pitchFamily="2" charset="0"/>
              </a:rPr>
              <a:t>the </a:t>
            </a:r>
            <a:r>
              <a:rPr lang="en-US" sz="2300" dirty="0" smtClean="0">
                <a:latin typeface="Roboto" pitchFamily="2" charset="0"/>
                <a:ea typeface="Roboto" pitchFamily="2" charset="0"/>
              </a:rPr>
              <a:t>formulas used</a:t>
            </a:r>
            <a:endParaRPr lang="en-US" sz="2300" dirty="0">
              <a:latin typeface="Roboto" pitchFamily="2" charset="0"/>
              <a:ea typeface="Roboto" pitchFamily="2" charset="0"/>
            </a:endParaRPr>
          </a:p>
          <a:p>
            <a:pPr>
              <a:buClr>
                <a:srgbClr val="C00000"/>
              </a:buClr>
              <a:buFont typeface="Wingdings" pitchFamily="2" charset="2"/>
              <a:buChar char="ü"/>
              <a:defRPr/>
            </a:pPr>
            <a:r>
              <a:rPr lang="en-US" sz="2300" dirty="0">
                <a:latin typeface="Roboto" pitchFamily="2" charset="0"/>
                <a:ea typeface="Roboto" pitchFamily="2" charset="0"/>
              </a:rPr>
              <a:t>Record notes onto an iPod and listened to them constantly</a:t>
            </a:r>
          </a:p>
          <a:p>
            <a:pPr>
              <a:buClr>
                <a:srgbClr val="C00000"/>
              </a:buClr>
              <a:buFont typeface="Wingdings" pitchFamily="2" charset="2"/>
              <a:buChar char="ü"/>
              <a:defRPr/>
            </a:pPr>
            <a:r>
              <a:rPr lang="en-US" sz="2300" dirty="0">
                <a:latin typeface="Roboto" pitchFamily="2" charset="0"/>
                <a:ea typeface="Roboto" pitchFamily="2" charset="0"/>
              </a:rPr>
              <a:t>Completely understand and be able to apply concepts and formulas</a:t>
            </a:r>
          </a:p>
          <a:p>
            <a:pPr>
              <a:buClr>
                <a:srgbClr val="C00000"/>
              </a:buClr>
              <a:buFont typeface="Wingdings" pitchFamily="2" charset="2"/>
              <a:buChar char="ü"/>
              <a:defRPr/>
            </a:pPr>
            <a:r>
              <a:rPr lang="en-US" sz="2300" dirty="0">
                <a:latin typeface="Roboto" pitchFamily="2" charset="0"/>
                <a:ea typeface="Roboto" pitchFamily="2" charset="0"/>
              </a:rPr>
              <a:t>Practice working through all the calculations forward and backward, changing the </a:t>
            </a:r>
            <a:r>
              <a:rPr lang="en-US" sz="2300" dirty="0" smtClean="0">
                <a:latin typeface="Roboto" pitchFamily="2" charset="0"/>
                <a:ea typeface="Roboto" pitchFamily="2" charset="0"/>
              </a:rPr>
              <a:t>solve for </a:t>
            </a:r>
            <a:r>
              <a:rPr lang="en-US" sz="2300" dirty="0">
                <a:latin typeface="Roboto" pitchFamily="2" charset="0"/>
                <a:ea typeface="Roboto" pitchFamily="2" charset="0"/>
              </a:rPr>
              <a:t>variable </a:t>
            </a:r>
          </a:p>
          <a:p>
            <a:pPr>
              <a:buClr>
                <a:srgbClr val="C00000"/>
              </a:buClr>
              <a:buFont typeface="Wingdings" pitchFamily="2" charset="2"/>
              <a:buChar char="ü"/>
              <a:defRPr/>
            </a:pPr>
            <a:r>
              <a:rPr lang="en-US" sz="2300" dirty="0">
                <a:latin typeface="Roboto" pitchFamily="2" charset="0"/>
                <a:ea typeface="Roboto" pitchFamily="2" charset="0"/>
              </a:rPr>
              <a:t>Make flashcards with Q&amp;A for each chapter as you go </a:t>
            </a:r>
            <a:r>
              <a:rPr lang="en-US" sz="2300" dirty="0" smtClean="0">
                <a:latin typeface="Roboto" pitchFamily="2" charset="0"/>
                <a:ea typeface="Roboto" pitchFamily="2" charset="0"/>
              </a:rPr>
              <a:t>along</a:t>
            </a:r>
          </a:p>
          <a:p>
            <a:pPr>
              <a:buClr>
                <a:srgbClr val="C00000"/>
              </a:buClr>
              <a:buFont typeface="Wingdings" pitchFamily="2" charset="2"/>
              <a:buChar char="ü"/>
              <a:defRPr/>
            </a:pPr>
            <a:r>
              <a:rPr lang="en-US" sz="2300" dirty="0">
                <a:latin typeface="Roboto" pitchFamily="2" charset="0"/>
                <a:ea typeface="Roboto" pitchFamily="2" charset="0"/>
              </a:rPr>
              <a:t> Practice, </a:t>
            </a:r>
            <a:r>
              <a:rPr lang="en-US" sz="2300" dirty="0" smtClean="0">
                <a:latin typeface="Roboto" pitchFamily="2" charset="0"/>
                <a:ea typeface="Roboto" pitchFamily="2" charset="0"/>
              </a:rPr>
              <a:t>Practice</a:t>
            </a:r>
            <a:r>
              <a:rPr lang="en-US" sz="2300" dirty="0">
                <a:latin typeface="Roboto" pitchFamily="2" charset="0"/>
                <a:ea typeface="Roboto" pitchFamily="2" charset="0"/>
              </a:rPr>
              <a:t>, </a:t>
            </a:r>
            <a:r>
              <a:rPr lang="en-US" sz="2300" dirty="0" smtClean="0">
                <a:latin typeface="Roboto" pitchFamily="2" charset="0"/>
                <a:ea typeface="Roboto" pitchFamily="2" charset="0"/>
              </a:rPr>
              <a:t>Practice</a:t>
            </a:r>
            <a:r>
              <a:rPr lang="en-US" sz="2300" dirty="0">
                <a:latin typeface="Roboto" pitchFamily="2" charset="0"/>
                <a:ea typeface="Roboto" pitchFamily="2" charset="0"/>
              </a:rPr>
              <a:t>!</a:t>
            </a:r>
          </a:p>
          <a:p>
            <a:endParaRPr lang="en-IN" sz="2300" dirty="0">
              <a:latin typeface="Roboto" pitchFamily="2" charset="0"/>
              <a:ea typeface="Roboto" pitchFamily="2" charset="0"/>
            </a:endParaRPr>
          </a:p>
        </p:txBody>
      </p:sp>
      <p:sp>
        <p:nvSpPr>
          <p:cNvPr id="4" name="Title 1"/>
          <p:cNvSpPr txBox="1">
            <a:spLocks/>
          </p:cNvSpPr>
          <p:nvPr/>
        </p:nvSpPr>
        <p:spPr>
          <a:xfrm>
            <a:off x="495300" y="274638"/>
            <a:ext cx="68199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spcAft>
                <a:spcPts val="600"/>
              </a:spcAft>
              <a:defRPr/>
            </a:pPr>
            <a:endParaRPr lang="en-US" sz="3200" dirty="0">
              <a:latin typeface="+mn-lt"/>
            </a:endParaRPr>
          </a:p>
        </p:txBody>
      </p:sp>
      <p:sp>
        <p:nvSpPr>
          <p:cNvPr id="6" name="Slide Number Placeholder 3"/>
          <p:cNvSpPr>
            <a:spLocks noGrp="1"/>
          </p:cNvSpPr>
          <p:nvPr>
            <p:ph type="sldNum" sz="quarter" idx="11"/>
          </p:nvPr>
        </p:nvSpPr>
        <p:spPr>
          <a:xfrm>
            <a:off x="7099300" y="6534150"/>
            <a:ext cx="231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9DB986DD-F23E-45A1-9D42-67A9F0D0A64E}" type="slidenum">
              <a:rPr lang="en-US" sz="1400" smtClean="0"/>
              <a:pPr/>
              <a:t>29</a:t>
            </a:fld>
            <a:endParaRPr lang="en-US" sz="1400" smtClean="0"/>
          </a:p>
        </p:txBody>
      </p:sp>
    </p:spTree>
    <p:extLst>
      <p:ext uri="{BB962C8B-B14F-4D97-AF65-F5344CB8AC3E}">
        <p14:creationId xmlns:p14="http://schemas.microsoft.com/office/powerpoint/2010/main" val="1473021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IN" sz="6000" dirty="0" smtClean="0">
                <a:latin typeface="Roboto" pitchFamily="2" charset="0"/>
                <a:ea typeface="Roboto" pitchFamily="2" charset="0"/>
              </a:rPr>
              <a:t>Agenda</a:t>
            </a:r>
            <a:endParaRPr lang="en-IN" sz="6000" dirty="0">
              <a:latin typeface="Roboto" pitchFamily="2" charset="0"/>
              <a:ea typeface="Roboto" pitchFamily="2" charset="0"/>
            </a:endParaRPr>
          </a:p>
        </p:txBody>
      </p:sp>
      <p:sp>
        <p:nvSpPr>
          <p:cNvPr id="3" name="Content Placeholder 2"/>
          <p:cNvSpPr>
            <a:spLocks noGrp="1"/>
          </p:cNvSpPr>
          <p:nvPr>
            <p:ph sz="quarter" idx="1"/>
          </p:nvPr>
        </p:nvSpPr>
        <p:spPr/>
        <p:txBody>
          <a:bodyPr/>
          <a:lstStyle/>
          <a:p>
            <a:pPr marL="119062" indent="0">
              <a:buFont typeface="Wingdings 2" pitchFamily="18" charset="2"/>
              <a:buNone/>
              <a:defRPr/>
            </a:pPr>
            <a:r>
              <a:rPr lang="en-IN" b="1" dirty="0" smtClean="0">
                <a:latin typeface="Roboto" pitchFamily="2" charset="0"/>
                <a:ea typeface="Roboto" pitchFamily="2" charset="0"/>
              </a:rPr>
              <a:t>Today’s Presentation will provide insights on:</a:t>
            </a:r>
          </a:p>
          <a:p>
            <a:pPr>
              <a:defRPr/>
            </a:pPr>
            <a:r>
              <a:rPr lang="en-IN" sz="2800" dirty="0" smtClean="0">
                <a:latin typeface="Roboto" pitchFamily="2" charset="0"/>
                <a:ea typeface="Roboto" pitchFamily="2" charset="0"/>
              </a:rPr>
              <a:t>Overview of AAFM USA.</a:t>
            </a:r>
          </a:p>
          <a:p>
            <a:pPr>
              <a:defRPr/>
            </a:pPr>
            <a:r>
              <a:rPr lang="en-IN" sz="2800" dirty="0" smtClean="0">
                <a:latin typeface="Roboto" pitchFamily="2" charset="0"/>
                <a:ea typeface="Roboto" pitchFamily="2" charset="0"/>
              </a:rPr>
              <a:t>Chartered Wealth Manager® Credentials.</a:t>
            </a:r>
          </a:p>
          <a:p>
            <a:pPr>
              <a:defRPr/>
            </a:pPr>
            <a:r>
              <a:rPr lang="en-IN" sz="2800" dirty="0" smtClean="0">
                <a:latin typeface="Roboto" pitchFamily="2" charset="0"/>
                <a:ea typeface="Roboto" pitchFamily="2" charset="0"/>
              </a:rPr>
              <a:t>Assessment on the value of earning the CWM® Certification from different perspectives.</a:t>
            </a:r>
          </a:p>
          <a:p>
            <a:pPr>
              <a:defRPr/>
            </a:pPr>
            <a:r>
              <a:rPr lang="en-IN" sz="2800" dirty="0" smtClean="0">
                <a:latin typeface="Roboto" pitchFamily="2" charset="0"/>
                <a:ea typeface="Roboto" pitchFamily="2" charset="0"/>
              </a:rPr>
              <a:t>Identifying the CWM Examination Content.</a:t>
            </a:r>
          </a:p>
          <a:p>
            <a:pPr>
              <a:defRPr/>
            </a:pPr>
            <a:r>
              <a:rPr lang="en-IN" sz="2800" dirty="0" smtClean="0">
                <a:latin typeface="Roboto" pitchFamily="2" charset="0"/>
                <a:ea typeface="Roboto" pitchFamily="2" charset="0"/>
              </a:rPr>
              <a:t>Pathways for CWM® Registration.</a:t>
            </a:r>
          </a:p>
          <a:p>
            <a:pPr>
              <a:defRPr/>
            </a:pPr>
            <a:r>
              <a:rPr lang="en-IN" sz="2800" dirty="0" smtClean="0">
                <a:latin typeface="Roboto" pitchFamily="2" charset="0"/>
                <a:ea typeface="Roboto" pitchFamily="2" charset="0"/>
              </a:rPr>
              <a:t>Fee &amp; Steps to Register</a:t>
            </a:r>
          </a:p>
          <a:p>
            <a:pPr marL="119062" indent="0">
              <a:buFont typeface="Wingdings 2" pitchFamily="18" charset="2"/>
              <a:buNone/>
              <a:defRPr/>
            </a:pPr>
            <a:endParaRPr lang="en-IN" sz="2800" dirty="0"/>
          </a:p>
        </p:txBody>
      </p:sp>
      <p:sp>
        <p:nvSpPr>
          <p:cNvPr id="7" name="Rectangle 6"/>
          <p:cNvSpPr>
            <a:spLocks noGrp="1" noChangeArrowheads="1"/>
          </p:cNvSpPr>
          <p:nvPr/>
        </p:nvSpPr>
        <p:spPr bwMode="auto">
          <a:xfrm>
            <a:off x="114300" y="61913"/>
            <a:ext cx="6819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75000"/>
              </a:lnSpc>
              <a:spcBef>
                <a:spcPct val="0"/>
              </a:spcBef>
              <a:spcAft>
                <a:spcPct val="0"/>
              </a:spcAft>
              <a:defRPr sz="3600">
                <a:solidFill>
                  <a:srgbClr val="003366"/>
                </a:solidFill>
                <a:latin typeface="+mj-lt"/>
                <a:ea typeface="+mj-ea"/>
                <a:cs typeface="+mj-cs"/>
              </a:defRPr>
            </a:lvl1pPr>
            <a:lvl2pPr algn="l" rtl="0" eaLnBrk="0" fontAlgn="base" hangingPunct="0">
              <a:lnSpc>
                <a:spcPct val="75000"/>
              </a:lnSpc>
              <a:spcBef>
                <a:spcPct val="0"/>
              </a:spcBef>
              <a:spcAft>
                <a:spcPct val="0"/>
              </a:spcAft>
              <a:defRPr sz="3600">
                <a:solidFill>
                  <a:srgbClr val="003366"/>
                </a:solidFill>
                <a:latin typeface="Tahoma" pitchFamily="34" charset="0"/>
              </a:defRPr>
            </a:lvl2pPr>
            <a:lvl3pPr algn="l" rtl="0" eaLnBrk="0" fontAlgn="base" hangingPunct="0">
              <a:lnSpc>
                <a:spcPct val="75000"/>
              </a:lnSpc>
              <a:spcBef>
                <a:spcPct val="0"/>
              </a:spcBef>
              <a:spcAft>
                <a:spcPct val="0"/>
              </a:spcAft>
              <a:defRPr sz="3600">
                <a:solidFill>
                  <a:srgbClr val="003366"/>
                </a:solidFill>
                <a:latin typeface="Tahoma" pitchFamily="34" charset="0"/>
              </a:defRPr>
            </a:lvl3pPr>
            <a:lvl4pPr algn="l" rtl="0" eaLnBrk="0" fontAlgn="base" hangingPunct="0">
              <a:lnSpc>
                <a:spcPct val="75000"/>
              </a:lnSpc>
              <a:spcBef>
                <a:spcPct val="0"/>
              </a:spcBef>
              <a:spcAft>
                <a:spcPct val="0"/>
              </a:spcAft>
              <a:defRPr sz="3600">
                <a:solidFill>
                  <a:srgbClr val="003366"/>
                </a:solidFill>
                <a:latin typeface="Tahoma" pitchFamily="34" charset="0"/>
              </a:defRPr>
            </a:lvl4pPr>
            <a:lvl5pPr algn="l" rtl="0" eaLnBrk="0" fontAlgn="base" hangingPunct="0">
              <a:lnSpc>
                <a:spcPct val="75000"/>
              </a:lnSpc>
              <a:spcBef>
                <a:spcPct val="0"/>
              </a:spcBef>
              <a:spcAft>
                <a:spcPct val="0"/>
              </a:spcAft>
              <a:defRPr sz="3600">
                <a:solidFill>
                  <a:srgbClr val="003366"/>
                </a:solidFill>
                <a:latin typeface="Tahoma" pitchFamily="34" charset="0"/>
              </a:defRPr>
            </a:lvl5pPr>
            <a:lvl6pPr marL="457200" algn="l" rtl="0" fontAlgn="base">
              <a:lnSpc>
                <a:spcPct val="75000"/>
              </a:lnSpc>
              <a:spcBef>
                <a:spcPct val="0"/>
              </a:spcBef>
              <a:spcAft>
                <a:spcPct val="0"/>
              </a:spcAft>
              <a:defRPr sz="3600">
                <a:solidFill>
                  <a:srgbClr val="003366"/>
                </a:solidFill>
                <a:latin typeface="Tahoma" pitchFamily="34" charset="0"/>
              </a:defRPr>
            </a:lvl6pPr>
            <a:lvl7pPr marL="914400" algn="l" rtl="0" fontAlgn="base">
              <a:lnSpc>
                <a:spcPct val="75000"/>
              </a:lnSpc>
              <a:spcBef>
                <a:spcPct val="0"/>
              </a:spcBef>
              <a:spcAft>
                <a:spcPct val="0"/>
              </a:spcAft>
              <a:defRPr sz="3600">
                <a:solidFill>
                  <a:srgbClr val="003366"/>
                </a:solidFill>
                <a:latin typeface="Tahoma" pitchFamily="34" charset="0"/>
              </a:defRPr>
            </a:lvl7pPr>
            <a:lvl8pPr marL="1371600" algn="l" rtl="0" fontAlgn="base">
              <a:lnSpc>
                <a:spcPct val="75000"/>
              </a:lnSpc>
              <a:spcBef>
                <a:spcPct val="0"/>
              </a:spcBef>
              <a:spcAft>
                <a:spcPct val="0"/>
              </a:spcAft>
              <a:defRPr sz="3600">
                <a:solidFill>
                  <a:srgbClr val="003366"/>
                </a:solidFill>
                <a:latin typeface="Tahoma" pitchFamily="34" charset="0"/>
              </a:defRPr>
            </a:lvl8pPr>
            <a:lvl9pPr marL="1828800" algn="l" rtl="0" fontAlgn="base">
              <a:lnSpc>
                <a:spcPct val="75000"/>
              </a:lnSpc>
              <a:spcBef>
                <a:spcPct val="0"/>
              </a:spcBef>
              <a:spcAft>
                <a:spcPct val="0"/>
              </a:spcAft>
              <a:defRPr sz="3600">
                <a:solidFill>
                  <a:srgbClr val="003366"/>
                </a:solidFill>
                <a:latin typeface="Tahoma" pitchFamily="34" charset="0"/>
              </a:defRPr>
            </a:lvl9pPr>
          </a:lstStyle>
          <a:p>
            <a:pPr eaLnBrk="1" hangingPunct="1">
              <a:defRPr/>
            </a:pPr>
            <a:r>
              <a:rPr lang="en-US" b="1" dirty="0" smtClean="0">
                <a:latin typeface="+mn-lt"/>
              </a:rPr>
              <a:t>		</a:t>
            </a:r>
          </a:p>
        </p:txBody>
      </p:sp>
      <p:sp>
        <p:nvSpPr>
          <p:cNvPr id="15365" name="Rectangle 7"/>
          <p:cNvSpPr>
            <a:spLocks noGrp="1" noChangeArrowheads="1"/>
          </p:cNvSpPr>
          <p:nvPr/>
        </p:nvSpPr>
        <p:spPr bwMode="auto">
          <a:xfrm>
            <a:off x="114300" y="1385888"/>
            <a:ext cx="8915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3000" b="1">
              <a:solidFill>
                <a:srgbClr val="003366"/>
              </a:solidFill>
              <a:latin typeface="Corbel" pitchFamily="34" charset="0"/>
            </a:endParaRPr>
          </a:p>
        </p:txBody>
      </p:sp>
      <p:sp>
        <p:nvSpPr>
          <p:cNvPr id="15366" name="Slide Number Placeholder 4"/>
          <p:cNvSpPr>
            <a:spLocks noGrp="1"/>
          </p:cNvSpPr>
          <p:nvPr/>
        </p:nvSpPr>
        <p:spPr bwMode="auto">
          <a:xfrm>
            <a:off x="6718300" y="6319838"/>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fld id="{CE3D2F79-3153-4A68-A923-3CF7574760D5}" type="slidenum">
              <a:rPr lang="en-US" sz="1400">
                <a:latin typeface="Times New Roman" pitchFamily="18" charset="0"/>
              </a:rPr>
              <a:pPr algn="r" eaLnBrk="0" hangingPunct="0"/>
              <a:t>3</a:t>
            </a:fld>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accent1">
                    <a:satMod val="150000"/>
                  </a:schemeClr>
                </a:solidFill>
                <a:latin typeface="Open Sans" pitchFamily="34" charset="0"/>
                <a:ea typeface="Open Sans" pitchFamily="34" charset="0"/>
                <a:cs typeface="Open Sans" pitchFamily="34" charset="0"/>
              </a:rPr>
              <a:t>Flow of the Presentation</a:t>
            </a:r>
            <a:endParaRPr lang="en-US" dirty="0">
              <a:solidFill>
                <a:schemeClr val="accent1">
                  <a:satMod val="150000"/>
                </a:schemeClr>
              </a:solidFill>
              <a:latin typeface="Open Sans" pitchFamily="34" charset="0"/>
              <a:ea typeface="Open Sans" pitchFamily="34" charset="0"/>
              <a:cs typeface="Open Sans" pitchFamily="34" charset="0"/>
            </a:endParaRPr>
          </a:p>
        </p:txBody>
      </p:sp>
      <p:sp>
        <p:nvSpPr>
          <p:cNvPr id="32771" name="Content Placeholder 2"/>
          <p:cNvSpPr>
            <a:spLocks noGrp="1"/>
          </p:cNvSpPr>
          <p:nvPr>
            <p:ph idx="1"/>
          </p:nvPr>
        </p:nvSpPr>
        <p:spPr/>
        <p:txBody>
          <a:bodyPr/>
          <a:lstStyle/>
          <a:p>
            <a:pPr marL="631825" indent="-514350" eaLnBrk="1" hangingPunct="1">
              <a:buClrTx/>
              <a:buFont typeface="Corbel" pitchFamily="34" charset="0"/>
              <a:buAutoNum type="arabicPeriod"/>
            </a:pPr>
            <a:r>
              <a:rPr lang="en-US" sz="3600" dirty="0" smtClean="0">
                <a:latin typeface="Roboto" pitchFamily="2" charset="0"/>
                <a:ea typeface="Roboto" pitchFamily="2" charset="0"/>
              </a:rPr>
              <a:t>AAFM</a:t>
            </a:r>
            <a:r>
              <a:rPr lang="en-US" sz="3600" baseline="30000" dirty="0" smtClean="0">
                <a:latin typeface="Roboto" pitchFamily="2" charset="0"/>
                <a:ea typeface="Roboto" pitchFamily="2" charset="0"/>
              </a:rPr>
              <a:t>®</a:t>
            </a:r>
            <a:r>
              <a:rPr lang="en-US" sz="3600" dirty="0" smtClean="0">
                <a:latin typeface="Roboto" pitchFamily="2" charset="0"/>
                <a:ea typeface="Roboto" pitchFamily="2" charset="0"/>
              </a:rPr>
              <a:t> as a Global Body</a:t>
            </a:r>
          </a:p>
          <a:p>
            <a:pPr marL="631825" indent="-514350" eaLnBrk="1" hangingPunct="1">
              <a:buClrTx/>
              <a:buFont typeface="Corbel" pitchFamily="34" charset="0"/>
              <a:buAutoNum type="arabicPeriod"/>
            </a:pPr>
            <a:r>
              <a:rPr lang="en-US" sz="3600" dirty="0" smtClean="0">
                <a:latin typeface="Roboto" pitchFamily="2" charset="0"/>
                <a:ea typeface="Roboto" pitchFamily="2" charset="0"/>
              </a:rPr>
              <a:t>CWM</a:t>
            </a:r>
            <a:r>
              <a:rPr lang="en-US" sz="3600" baseline="30000" dirty="0" smtClean="0">
                <a:latin typeface="Roboto" pitchFamily="2" charset="0"/>
                <a:ea typeface="Roboto" pitchFamily="2" charset="0"/>
              </a:rPr>
              <a:t>®</a:t>
            </a:r>
            <a:r>
              <a:rPr lang="en-US" sz="3600" dirty="0" smtClean="0">
                <a:latin typeface="Roboto" pitchFamily="2" charset="0"/>
                <a:ea typeface="Roboto" pitchFamily="2" charset="0"/>
              </a:rPr>
              <a:t> Certification</a:t>
            </a:r>
          </a:p>
          <a:p>
            <a:pPr marL="631825" indent="-514350" eaLnBrk="1" hangingPunct="1">
              <a:buClrTx/>
              <a:buFont typeface="Corbel" pitchFamily="34" charset="0"/>
              <a:buAutoNum type="arabicPeriod"/>
            </a:pPr>
            <a:r>
              <a:rPr lang="en-US" sz="3600" dirty="0" smtClean="0">
                <a:latin typeface="Roboto" pitchFamily="2" charset="0"/>
                <a:ea typeface="Roboto" pitchFamily="2" charset="0"/>
              </a:rPr>
              <a:t>CWM Examination</a:t>
            </a:r>
          </a:p>
          <a:p>
            <a:pPr marL="631825" indent="-514350" eaLnBrk="1" hangingPunct="1">
              <a:buClrTx/>
              <a:buFont typeface="Corbel" pitchFamily="34" charset="0"/>
              <a:buAutoNum type="arabicPeriod"/>
            </a:pPr>
            <a:r>
              <a:rPr lang="en-US" sz="3600" b="1" dirty="0" smtClean="0">
                <a:solidFill>
                  <a:srgbClr val="FFC000"/>
                </a:solidFill>
                <a:latin typeface="Roboto" pitchFamily="2" charset="0"/>
                <a:ea typeface="Roboto" pitchFamily="2" charset="0"/>
              </a:rPr>
              <a:t>AAFM India Board Fee</a:t>
            </a:r>
          </a:p>
          <a:p>
            <a:pPr marL="631825" indent="-514350" eaLnBrk="1" hangingPunct="1">
              <a:buClrTx/>
              <a:buFont typeface="Corbel" pitchFamily="34" charset="0"/>
              <a:buAutoNum type="arabicPeriod"/>
            </a:pPr>
            <a:r>
              <a:rPr lang="en-US" sz="3600" dirty="0" smtClean="0">
                <a:latin typeface="Roboto" pitchFamily="2" charset="0"/>
                <a:ea typeface="Roboto" pitchFamily="2" charset="0"/>
              </a:rPr>
              <a:t>Mode of Registration for CWM</a:t>
            </a:r>
            <a:r>
              <a:rPr lang="en-US" sz="3600" baseline="30000" dirty="0" smtClean="0">
                <a:latin typeface="Roboto" pitchFamily="2" charset="0"/>
                <a:ea typeface="Roboto" pitchFamily="2" charset="0"/>
              </a:rPr>
              <a:t>®</a:t>
            </a:r>
          </a:p>
          <a:p>
            <a:pPr marL="117475" indent="0" eaLnBrk="1" hangingPunct="1">
              <a:buClrTx/>
              <a:buNone/>
            </a:pPr>
            <a:endParaRPr lang="en-US" sz="3600" dirty="0" smtClean="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51062"/>
          </a:xfrm>
        </p:spPr>
        <p:txBody>
          <a:bodyPr/>
          <a:lstStyle/>
          <a:p>
            <a:pPr algn="ctr" eaLnBrk="1" fontAlgn="auto" hangingPunct="1">
              <a:spcAft>
                <a:spcPts val="0"/>
              </a:spcAft>
              <a:defRPr/>
            </a:pPr>
            <a:r>
              <a:rPr lang="en-US" dirty="0" smtClean="0">
                <a:solidFill>
                  <a:schemeClr val="accent1">
                    <a:satMod val="150000"/>
                  </a:schemeClr>
                </a:solidFill>
                <a:latin typeface="Open Sans" pitchFamily="34" charset="0"/>
                <a:ea typeface="Open Sans" pitchFamily="34" charset="0"/>
                <a:cs typeface="Open Sans" pitchFamily="34" charset="0"/>
              </a:rPr>
              <a:t>AAFM India Board Fee**</a:t>
            </a:r>
            <a:endParaRPr lang="en-US" dirty="0">
              <a:solidFill>
                <a:schemeClr val="accent1">
                  <a:satMod val="150000"/>
                </a:schemeClr>
              </a:solidFill>
              <a:latin typeface="Open Sans" pitchFamily="34" charset="0"/>
              <a:ea typeface="Open Sans" pitchFamily="34" charset="0"/>
              <a:cs typeface="Open Sans" pitchFamily="34" charset="0"/>
            </a:endParaRPr>
          </a:p>
        </p:txBody>
      </p:sp>
      <p:sp>
        <p:nvSpPr>
          <p:cNvPr id="6" name="Content Placeholder 5"/>
          <p:cNvSpPr>
            <a:spLocks noGrp="1"/>
          </p:cNvSpPr>
          <p:nvPr>
            <p:ph sz="half" idx="2"/>
          </p:nvPr>
        </p:nvSpPr>
        <p:spPr>
          <a:xfrm>
            <a:off x="457200" y="1752600"/>
            <a:ext cx="8153400" cy="4495800"/>
          </a:xfrm>
          <a:ln>
            <a:solidFill>
              <a:srgbClr val="FFC000"/>
            </a:solidFill>
          </a:ln>
        </p:spPr>
        <p:txBody>
          <a:bodyPr rtlCol="0">
            <a:normAutofit lnSpcReduction="10000"/>
          </a:bodyPr>
          <a:lstStyle/>
          <a:p>
            <a:pPr marL="438912" indent="-320040" eaLnBrk="1" fontAlgn="auto" hangingPunct="1">
              <a:spcBef>
                <a:spcPts val="0"/>
              </a:spcBef>
              <a:spcAft>
                <a:spcPts val="0"/>
              </a:spcAft>
              <a:buFont typeface="Wingdings 2"/>
              <a:buChar char=""/>
              <a:defRPr/>
            </a:pPr>
            <a:r>
              <a:rPr lang="en-US" b="1" dirty="0">
                <a:latin typeface="Roboto" pitchFamily="2" charset="0"/>
                <a:ea typeface="Roboto" pitchFamily="2" charset="0"/>
              </a:rPr>
              <a:t>Compulsory Pathway </a:t>
            </a:r>
            <a:r>
              <a:rPr lang="en-US" dirty="0" smtClean="0">
                <a:latin typeface="Roboto" pitchFamily="2" charset="0"/>
                <a:ea typeface="Roboto" pitchFamily="2" charset="0"/>
              </a:rPr>
              <a:t>– </a:t>
            </a:r>
          </a:p>
          <a:p>
            <a:pPr marL="403225" indent="0" eaLnBrk="1" fontAlgn="auto" hangingPunct="1">
              <a:spcBef>
                <a:spcPts val="0"/>
              </a:spcBef>
              <a:spcAft>
                <a:spcPts val="0"/>
              </a:spcAft>
              <a:buFont typeface="Wingdings 2"/>
              <a:buNone/>
              <a:defRPr/>
            </a:pPr>
            <a:r>
              <a:rPr lang="en-US" dirty="0" err="1" smtClean="0">
                <a:latin typeface="Roboto" pitchFamily="2" charset="0"/>
                <a:ea typeface="Roboto" pitchFamily="2" charset="0"/>
              </a:rPr>
              <a:t>Rs</a:t>
            </a:r>
            <a:r>
              <a:rPr lang="en-US" dirty="0">
                <a:latin typeface="Roboto" pitchFamily="2" charset="0"/>
                <a:ea typeface="Roboto" pitchFamily="2" charset="0"/>
              </a:rPr>
              <a:t>. 10,000/ (Registration)- plus </a:t>
            </a:r>
            <a:r>
              <a:rPr lang="en-US" dirty="0" err="1">
                <a:latin typeface="Roboto" pitchFamily="2" charset="0"/>
                <a:ea typeface="Roboto" pitchFamily="2" charset="0"/>
              </a:rPr>
              <a:t>Rs</a:t>
            </a:r>
            <a:r>
              <a:rPr lang="en-US" dirty="0">
                <a:latin typeface="Roboto" pitchFamily="2" charset="0"/>
                <a:ea typeface="Roboto" pitchFamily="2" charset="0"/>
              </a:rPr>
              <a:t>. </a:t>
            </a:r>
            <a:r>
              <a:rPr lang="en-US" dirty="0" smtClean="0">
                <a:latin typeface="Roboto" pitchFamily="2" charset="0"/>
                <a:ea typeface="Roboto" pitchFamily="2" charset="0"/>
              </a:rPr>
              <a:t>6,000</a:t>
            </a:r>
            <a:r>
              <a:rPr lang="en-US" dirty="0">
                <a:latin typeface="Roboto" pitchFamily="2" charset="0"/>
                <a:ea typeface="Roboto" pitchFamily="2" charset="0"/>
              </a:rPr>
              <a:t>/- (Courseware) plus </a:t>
            </a:r>
            <a:r>
              <a:rPr lang="en-US" dirty="0" err="1">
                <a:latin typeface="Roboto" pitchFamily="2" charset="0"/>
                <a:ea typeface="Roboto" pitchFamily="2" charset="0"/>
              </a:rPr>
              <a:t>Rs</a:t>
            </a:r>
            <a:r>
              <a:rPr lang="en-US" dirty="0">
                <a:latin typeface="Roboto" pitchFamily="2" charset="0"/>
                <a:ea typeface="Roboto" pitchFamily="2" charset="0"/>
              </a:rPr>
              <a:t>. </a:t>
            </a:r>
            <a:r>
              <a:rPr lang="en-US" dirty="0" smtClean="0">
                <a:latin typeface="Roboto" pitchFamily="2" charset="0"/>
                <a:ea typeface="Roboto" pitchFamily="2" charset="0"/>
              </a:rPr>
              <a:t>5,000</a:t>
            </a:r>
            <a:r>
              <a:rPr lang="en-US" dirty="0">
                <a:latin typeface="Roboto" pitchFamily="2" charset="0"/>
                <a:ea typeface="Roboto" pitchFamily="2" charset="0"/>
              </a:rPr>
              <a:t>/- (Examination) = </a:t>
            </a:r>
            <a:r>
              <a:rPr lang="en-US" b="1" dirty="0" err="1">
                <a:latin typeface="Roboto" pitchFamily="2" charset="0"/>
                <a:ea typeface="Roboto" pitchFamily="2" charset="0"/>
              </a:rPr>
              <a:t>Rs</a:t>
            </a:r>
            <a:r>
              <a:rPr lang="en-US" b="1" dirty="0">
                <a:latin typeface="Roboto" pitchFamily="2" charset="0"/>
                <a:ea typeface="Roboto" pitchFamily="2" charset="0"/>
              </a:rPr>
              <a:t>. </a:t>
            </a:r>
            <a:r>
              <a:rPr lang="en-US" b="1" dirty="0" smtClean="0">
                <a:latin typeface="Roboto" pitchFamily="2" charset="0"/>
                <a:ea typeface="Roboto" pitchFamily="2" charset="0"/>
              </a:rPr>
              <a:t>21,000</a:t>
            </a:r>
            <a:r>
              <a:rPr lang="en-US" b="1" dirty="0">
                <a:latin typeface="Roboto" pitchFamily="2" charset="0"/>
                <a:ea typeface="Roboto" pitchFamily="2" charset="0"/>
              </a:rPr>
              <a:t>/- </a:t>
            </a:r>
            <a:endParaRPr lang="en-US" b="1" dirty="0" smtClean="0">
              <a:latin typeface="Roboto" pitchFamily="2" charset="0"/>
              <a:ea typeface="Roboto" pitchFamily="2" charset="0"/>
            </a:endParaRPr>
          </a:p>
          <a:p>
            <a:pPr marL="118872" indent="0" eaLnBrk="1" fontAlgn="auto" hangingPunct="1">
              <a:spcBef>
                <a:spcPts val="0"/>
              </a:spcBef>
              <a:spcAft>
                <a:spcPts val="0"/>
              </a:spcAft>
              <a:buFont typeface="Wingdings 2"/>
              <a:buNone/>
              <a:defRPr/>
            </a:pPr>
            <a:endParaRPr lang="en-US" sz="9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b="1" dirty="0" smtClean="0">
                <a:latin typeface="Roboto" pitchFamily="2" charset="0"/>
                <a:ea typeface="Roboto" pitchFamily="2" charset="0"/>
              </a:rPr>
              <a:t>Experience Pathway</a:t>
            </a:r>
            <a:r>
              <a:rPr lang="en-US" dirty="0" smtClean="0">
                <a:latin typeface="Roboto" pitchFamily="2" charset="0"/>
                <a:ea typeface="Roboto" pitchFamily="2" charset="0"/>
              </a:rPr>
              <a:t> – </a:t>
            </a:r>
          </a:p>
          <a:p>
            <a:pPr marL="403225" indent="0" eaLnBrk="1" fontAlgn="auto" hangingPunct="1">
              <a:spcBef>
                <a:spcPts val="0"/>
              </a:spcBef>
              <a:spcAft>
                <a:spcPts val="0"/>
              </a:spcAft>
              <a:buFont typeface="Wingdings 2" pitchFamily="18" charset="2"/>
              <a:buNone/>
              <a:defRPr/>
            </a:pPr>
            <a:r>
              <a:rPr lang="en-US" dirty="0" err="1">
                <a:latin typeface="Roboto" pitchFamily="2" charset="0"/>
                <a:ea typeface="Roboto" pitchFamily="2" charset="0"/>
              </a:rPr>
              <a:t>Rs</a:t>
            </a:r>
            <a:r>
              <a:rPr lang="en-US" dirty="0">
                <a:latin typeface="Roboto" pitchFamily="2" charset="0"/>
                <a:ea typeface="Roboto" pitchFamily="2" charset="0"/>
              </a:rPr>
              <a:t>. 10,000/ (Registration)- plus </a:t>
            </a:r>
            <a:r>
              <a:rPr lang="en-US" dirty="0" err="1">
                <a:latin typeface="Roboto" pitchFamily="2" charset="0"/>
                <a:ea typeface="Roboto" pitchFamily="2" charset="0"/>
              </a:rPr>
              <a:t>Rs</a:t>
            </a:r>
            <a:r>
              <a:rPr lang="en-US" dirty="0">
                <a:latin typeface="Roboto" pitchFamily="2" charset="0"/>
                <a:ea typeface="Roboto" pitchFamily="2" charset="0"/>
              </a:rPr>
              <a:t>. 6,000/- (Courseware) plus </a:t>
            </a:r>
            <a:r>
              <a:rPr lang="en-US" dirty="0" err="1">
                <a:latin typeface="Roboto" pitchFamily="2" charset="0"/>
                <a:ea typeface="Roboto" pitchFamily="2" charset="0"/>
              </a:rPr>
              <a:t>Rs</a:t>
            </a:r>
            <a:r>
              <a:rPr lang="en-US" dirty="0">
                <a:latin typeface="Roboto" pitchFamily="2" charset="0"/>
                <a:ea typeface="Roboto" pitchFamily="2" charset="0"/>
              </a:rPr>
              <a:t>. </a:t>
            </a:r>
            <a:r>
              <a:rPr lang="en-US" dirty="0" smtClean="0">
                <a:latin typeface="Roboto" pitchFamily="2" charset="0"/>
                <a:ea typeface="Roboto" pitchFamily="2" charset="0"/>
              </a:rPr>
              <a:t>3,000</a:t>
            </a:r>
            <a:r>
              <a:rPr lang="en-US" dirty="0">
                <a:latin typeface="Roboto" pitchFamily="2" charset="0"/>
                <a:ea typeface="Roboto" pitchFamily="2" charset="0"/>
              </a:rPr>
              <a:t>/- (Examination) = </a:t>
            </a:r>
            <a:r>
              <a:rPr lang="en-US" b="1" dirty="0" err="1">
                <a:latin typeface="Roboto" pitchFamily="2" charset="0"/>
                <a:ea typeface="Roboto" pitchFamily="2" charset="0"/>
              </a:rPr>
              <a:t>Rs</a:t>
            </a:r>
            <a:r>
              <a:rPr lang="en-US" b="1" dirty="0">
                <a:latin typeface="Roboto" pitchFamily="2" charset="0"/>
                <a:ea typeface="Roboto" pitchFamily="2" charset="0"/>
              </a:rPr>
              <a:t>. </a:t>
            </a:r>
            <a:r>
              <a:rPr lang="en-US" b="1" dirty="0" smtClean="0">
                <a:latin typeface="Roboto" pitchFamily="2" charset="0"/>
                <a:ea typeface="Roboto" pitchFamily="2" charset="0"/>
              </a:rPr>
              <a:t>19,000</a:t>
            </a:r>
            <a:r>
              <a:rPr lang="en-US" b="1" dirty="0">
                <a:latin typeface="Roboto" pitchFamily="2" charset="0"/>
                <a:ea typeface="Roboto" pitchFamily="2" charset="0"/>
              </a:rPr>
              <a:t>/- </a:t>
            </a:r>
            <a:r>
              <a:rPr lang="en-US" b="1" dirty="0" smtClean="0">
                <a:latin typeface="Roboto" pitchFamily="2" charset="0"/>
                <a:ea typeface="Roboto" pitchFamily="2" charset="0"/>
              </a:rPr>
              <a:t>.</a:t>
            </a:r>
            <a:r>
              <a:rPr lang="en-US" dirty="0" smtClean="0">
                <a:latin typeface="Roboto" pitchFamily="2" charset="0"/>
                <a:ea typeface="Roboto" pitchFamily="2" charset="0"/>
              </a:rPr>
              <a:t> </a:t>
            </a:r>
            <a:r>
              <a:rPr lang="en-US" b="1" dirty="0" smtClean="0">
                <a:latin typeface="Roboto" pitchFamily="2" charset="0"/>
                <a:ea typeface="Roboto" pitchFamily="2" charset="0"/>
              </a:rPr>
              <a:t>Level 1 Examination is  exempted</a:t>
            </a:r>
          </a:p>
          <a:p>
            <a:pPr marL="118872" indent="0" eaLnBrk="1" fontAlgn="auto" hangingPunct="1">
              <a:spcBef>
                <a:spcPts val="0"/>
              </a:spcBef>
              <a:spcAft>
                <a:spcPts val="0"/>
              </a:spcAft>
              <a:buFont typeface="Wingdings 2"/>
              <a:buNone/>
              <a:defRPr/>
            </a:pPr>
            <a:endParaRPr lang="en-US" sz="900" b="1" dirty="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b="1" dirty="0" smtClean="0">
                <a:latin typeface="Roboto" pitchFamily="2" charset="0"/>
                <a:ea typeface="Roboto" pitchFamily="2" charset="0"/>
              </a:rPr>
              <a:t>Special </a:t>
            </a:r>
            <a:r>
              <a:rPr lang="en-US" b="1" dirty="0">
                <a:latin typeface="Roboto" pitchFamily="2" charset="0"/>
                <a:ea typeface="Roboto" pitchFamily="2" charset="0"/>
              </a:rPr>
              <a:t>Fee structure for Corporate Member of </a:t>
            </a:r>
            <a:r>
              <a:rPr lang="en-US" b="1" dirty="0" err="1">
                <a:latin typeface="Roboto" pitchFamily="2" charset="0"/>
                <a:ea typeface="Roboto" pitchFamily="2" charset="0"/>
              </a:rPr>
              <a:t>Rs</a:t>
            </a:r>
            <a:r>
              <a:rPr lang="en-US" b="1" dirty="0">
                <a:latin typeface="Roboto" pitchFamily="2" charset="0"/>
                <a:ea typeface="Roboto" pitchFamily="2" charset="0"/>
              </a:rPr>
              <a:t>. </a:t>
            </a:r>
            <a:r>
              <a:rPr lang="en-US" b="1" dirty="0" smtClean="0">
                <a:latin typeface="Roboto" pitchFamily="2" charset="0"/>
                <a:ea typeface="Roboto" pitchFamily="2" charset="0"/>
              </a:rPr>
              <a:t>11,000</a:t>
            </a:r>
            <a:r>
              <a:rPr lang="en-US" b="1" dirty="0">
                <a:latin typeface="Roboto" pitchFamily="2" charset="0"/>
                <a:ea typeface="Roboto" pitchFamily="2" charset="0"/>
              </a:rPr>
              <a:t>/-</a:t>
            </a:r>
            <a:r>
              <a:rPr lang="en-US" dirty="0">
                <a:latin typeface="Roboto" pitchFamily="2" charset="0"/>
                <a:ea typeface="Roboto" pitchFamily="2" charset="0"/>
              </a:rPr>
              <a:t> </a:t>
            </a:r>
            <a:r>
              <a:rPr lang="en-US" dirty="0" smtClean="0">
                <a:latin typeface="Roboto" pitchFamily="2" charset="0"/>
                <a:ea typeface="Roboto" pitchFamily="2" charset="0"/>
              </a:rPr>
              <a:t>includes </a:t>
            </a:r>
            <a:r>
              <a:rPr lang="en-US" dirty="0">
                <a:latin typeface="Roboto" pitchFamily="2" charset="0"/>
                <a:ea typeface="Roboto" pitchFamily="2" charset="0"/>
              </a:rPr>
              <a:t>Registration Fee and Study Material </a:t>
            </a:r>
            <a:r>
              <a:rPr lang="en-US" dirty="0" smtClean="0">
                <a:latin typeface="Roboto" pitchFamily="2" charset="0"/>
                <a:ea typeface="Roboto" pitchFamily="2" charset="0"/>
              </a:rPr>
              <a:t>Fee</a:t>
            </a:r>
          </a:p>
          <a:p>
            <a:pPr marL="438912" indent="-320040" eaLnBrk="1" fontAlgn="auto" hangingPunct="1">
              <a:spcBef>
                <a:spcPts val="0"/>
              </a:spcBef>
              <a:spcAft>
                <a:spcPts val="0"/>
              </a:spcAft>
              <a:buFont typeface="Wingdings 2"/>
              <a:buChar char=""/>
              <a:defRPr/>
            </a:pPr>
            <a:endParaRPr lang="en-US" sz="900" b="1"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b="1" dirty="0" smtClean="0">
                <a:latin typeface="Roboto" pitchFamily="2" charset="0"/>
                <a:ea typeface="Roboto" pitchFamily="2" charset="0"/>
              </a:rPr>
              <a:t>Certification Fee </a:t>
            </a:r>
            <a:r>
              <a:rPr lang="en-US" b="1" dirty="0">
                <a:latin typeface="Roboto" pitchFamily="2" charset="0"/>
                <a:ea typeface="Roboto" pitchFamily="2" charset="0"/>
              </a:rPr>
              <a:t>–</a:t>
            </a:r>
            <a:r>
              <a:rPr lang="en-US" dirty="0">
                <a:latin typeface="Roboto" pitchFamily="2" charset="0"/>
                <a:ea typeface="Roboto" pitchFamily="2" charset="0"/>
              </a:rPr>
              <a:t> </a:t>
            </a:r>
            <a:endParaRPr lang="en-US" dirty="0" smtClean="0">
              <a:latin typeface="Roboto" pitchFamily="2" charset="0"/>
              <a:ea typeface="Roboto" pitchFamily="2" charset="0"/>
            </a:endParaRPr>
          </a:p>
          <a:p>
            <a:pPr marL="403225" indent="0" eaLnBrk="1" fontAlgn="auto" hangingPunct="1">
              <a:spcBef>
                <a:spcPts val="0"/>
              </a:spcBef>
              <a:spcAft>
                <a:spcPts val="0"/>
              </a:spcAft>
              <a:buFont typeface="Wingdings 2"/>
              <a:buNone/>
              <a:tabLst>
                <a:tab pos="403225" algn="l"/>
              </a:tabLst>
              <a:defRPr/>
            </a:pPr>
            <a:r>
              <a:rPr lang="en-US" b="1" dirty="0" smtClean="0">
                <a:latin typeface="Roboto" pitchFamily="2" charset="0"/>
                <a:ea typeface="Roboto" pitchFamily="2" charset="0"/>
              </a:rPr>
              <a:t>100 USD</a:t>
            </a:r>
          </a:p>
          <a:p>
            <a:pPr marL="403225" indent="0" eaLnBrk="1" fontAlgn="auto" hangingPunct="1">
              <a:spcBef>
                <a:spcPts val="0"/>
              </a:spcBef>
              <a:spcAft>
                <a:spcPts val="0"/>
              </a:spcAft>
              <a:buFont typeface="Wingdings 2"/>
              <a:buNone/>
              <a:tabLst>
                <a:tab pos="403225" algn="l"/>
              </a:tabLst>
              <a:defRPr/>
            </a:pPr>
            <a:endParaRPr lang="en-US" b="1" dirty="0" smtClean="0">
              <a:latin typeface="Roboto" pitchFamily="2" charset="0"/>
              <a:ea typeface="Roboto" pitchFamily="2" charset="0"/>
            </a:endParaRPr>
          </a:p>
          <a:p>
            <a:pPr marL="403225" indent="0" eaLnBrk="1" fontAlgn="auto" hangingPunct="1">
              <a:spcBef>
                <a:spcPts val="0"/>
              </a:spcBef>
              <a:spcAft>
                <a:spcPts val="0"/>
              </a:spcAft>
              <a:buFont typeface="Wingdings 2"/>
              <a:buNone/>
              <a:tabLst>
                <a:tab pos="403225" algn="l"/>
              </a:tabLst>
              <a:defRPr/>
            </a:pPr>
            <a:r>
              <a:rPr lang="en-US" sz="2000" b="1" dirty="0" smtClean="0">
                <a:latin typeface="Roboto" pitchFamily="2" charset="0"/>
                <a:ea typeface="Roboto" pitchFamily="2" charset="0"/>
              </a:rPr>
              <a:t>** Service Tax Extra on all above fees.</a:t>
            </a:r>
            <a:endParaRPr lang="en-US" sz="2000" b="1" dirty="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accent1">
                    <a:satMod val="150000"/>
                  </a:schemeClr>
                </a:solidFill>
                <a:latin typeface="Calisto MT" pitchFamily="18" charset="0"/>
              </a:rPr>
              <a:t>Flow of the Presentation</a:t>
            </a:r>
            <a:endParaRPr lang="en-US" dirty="0">
              <a:solidFill>
                <a:schemeClr val="accent1">
                  <a:satMod val="150000"/>
                </a:schemeClr>
              </a:solidFill>
              <a:latin typeface="Calisto MT" pitchFamily="18" charset="0"/>
            </a:endParaRPr>
          </a:p>
        </p:txBody>
      </p:sp>
      <p:sp>
        <p:nvSpPr>
          <p:cNvPr id="34819" name="Content Placeholder 2"/>
          <p:cNvSpPr>
            <a:spLocks noGrp="1"/>
          </p:cNvSpPr>
          <p:nvPr>
            <p:ph idx="1"/>
          </p:nvPr>
        </p:nvSpPr>
        <p:spPr/>
        <p:txBody>
          <a:bodyPr/>
          <a:lstStyle/>
          <a:p>
            <a:pPr marL="631825" indent="-514350" eaLnBrk="1" hangingPunct="1">
              <a:buClrTx/>
              <a:buFont typeface="Corbel" pitchFamily="34" charset="0"/>
              <a:buAutoNum type="arabicPeriod"/>
            </a:pPr>
            <a:r>
              <a:rPr lang="en-US" sz="4000" dirty="0" smtClean="0">
                <a:latin typeface="Roboto" pitchFamily="2" charset="0"/>
                <a:ea typeface="Roboto" pitchFamily="2" charset="0"/>
              </a:rPr>
              <a:t>AAFM</a:t>
            </a:r>
            <a:r>
              <a:rPr lang="en-US" sz="4000" baseline="30000" dirty="0" smtClean="0">
                <a:latin typeface="Roboto" pitchFamily="2" charset="0"/>
                <a:ea typeface="Roboto" pitchFamily="2" charset="0"/>
              </a:rPr>
              <a:t>®</a:t>
            </a:r>
            <a:r>
              <a:rPr lang="en-US" sz="4000" dirty="0" smtClean="0">
                <a:latin typeface="Roboto" pitchFamily="2" charset="0"/>
                <a:ea typeface="Roboto" pitchFamily="2" charset="0"/>
              </a:rPr>
              <a:t> as a Global Body</a:t>
            </a:r>
          </a:p>
          <a:p>
            <a:pPr marL="631825" indent="-514350" eaLnBrk="1" hangingPunct="1">
              <a:buClrTx/>
              <a:buFont typeface="Corbel" pitchFamily="34" charset="0"/>
              <a:buAutoNum type="arabicPeriod"/>
            </a:pPr>
            <a:r>
              <a:rPr lang="en-US" sz="4000" dirty="0" smtClean="0">
                <a:latin typeface="Roboto" pitchFamily="2" charset="0"/>
                <a:ea typeface="Roboto" pitchFamily="2" charset="0"/>
              </a:rPr>
              <a:t>CWM</a:t>
            </a:r>
            <a:r>
              <a:rPr lang="en-US" sz="4000" baseline="30000" dirty="0" smtClean="0">
                <a:latin typeface="Roboto" pitchFamily="2" charset="0"/>
                <a:ea typeface="Roboto" pitchFamily="2" charset="0"/>
              </a:rPr>
              <a:t>®</a:t>
            </a:r>
            <a:r>
              <a:rPr lang="en-US" sz="4000" dirty="0" smtClean="0">
                <a:latin typeface="Roboto" pitchFamily="2" charset="0"/>
                <a:ea typeface="Roboto" pitchFamily="2" charset="0"/>
              </a:rPr>
              <a:t> Certification</a:t>
            </a:r>
          </a:p>
          <a:p>
            <a:pPr marL="631825" indent="-514350" eaLnBrk="1" hangingPunct="1">
              <a:buClrTx/>
              <a:buFont typeface="Corbel" pitchFamily="34" charset="0"/>
              <a:buAutoNum type="arabicPeriod"/>
            </a:pPr>
            <a:r>
              <a:rPr lang="en-US" sz="4000" dirty="0" smtClean="0">
                <a:latin typeface="Roboto" pitchFamily="2" charset="0"/>
                <a:ea typeface="Roboto" pitchFamily="2" charset="0"/>
              </a:rPr>
              <a:t>CWM Examination</a:t>
            </a:r>
          </a:p>
          <a:p>
            <a:pPr marL="631825" indent="-514350" eaLnBrk="1" hangingPunct="1">
              <a:buClrTx/>
              <a:buFont typeface="Corbel" pitchFamily="34" charset="0"/>
              <a:buAutoNum type="arabicPeriod"/>
            </a:pPr>
            <a:r>
              <a:rPr lang="en-US" sz="4000" dirty="0" smtClean="0">
                <a:latin typeface="Roboto" pitchFamily="2" charset="0"/>
                <a:ea typeface="Roboto" pitchFamily="2" charset="0"/>
              </a:rPr>
              <a:t>AAFM India Board Fee</a:t>
            </a:r>
          </a:p>
          <a:p>
            <a:pPr marL="631825" indent="-514350" eaLnBrk="1" hangingPunct="1">
              <a:buClrTx/>
              <a:buFont typeface="Corbel" pitchFamily="34" charset="0"/>
              <a:buAutoNum type="arabicPeriod"/>
            </a:pPr>
            <a:r>
              <a:rPr lang="en-US" sz="4000" dirty="0" smtClean="0">
                <a:solidFill>
                  <a:srgbClr val="FFC000"/>
                </a:solidFill>
                <a:latin typeface="Roboto" pitchFamily="2" charset="0"/>
                <a:ea typeface="Roboto" pitchFamily="2" charset="0"/>
              </a:rPr>
              <a:t>Registration for CWM</a:t>
            </a:r>
            <a:r>
              <a:rPr lang="en-US" sz="4000" baseline="30000" dirty="0" smtClean="0">
                <a:solidFill>
                  <a:srgbClr val="FFC000"/>
                </a:solidFill>
                <a:latin typeface="Roboto" pitchFamily="2" charset="0"/>
                <a:ea typeface="Roboto" pitchFamily="2" charset="0"/>
              </a:rPr>
              <a:t>®</a:t>
            </a:r>
          </a:p>
          <a:p>
            <a:pPr marL="631825" indent="-514350" eaLnBrk="1" hangingPunct="1">
              <a:buClrTx/>
              <a:buFont typeface="Corbel" pitchFamily="34" charset="0"/>
              <a:buAutoNum type="arabicPeriod"/>
            </a:pPr>
            <a:endParaRPr lang="en-US" b="1" dirty="0" smtClean="0">
              <a:solidFill>
                <a:srgbClr val="FFC000"/>
              </a:solidFill>
              <a:latin typeface="Calisto MT"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algn="ctr" eaLnBrk="1" fontAlgn="auto" hangingPunct="1">
              <a:spcAft>
                <a:spcPts val="0"/>
              </a:spcAft>
              <a:defRPr/>
            </a:pPr>
            <a:r>
              <a:rPr lang="en-US" sz="4000" dirty="0" smtClean="0">
                <a:solidFill>
                  <a:schemeClr val="accent1">
                    <a:satMod val="150000"/>
                  </a:schemeClr>
                </a:solidFill>
                <a:latin typeface="Open Sans" pitchFamily="34" charset="0"/>
                <a:ea typeface="Open Sans" pitchFamily="34" charset="0"/>
                <a:cs typeface="Open Sans" pitchFamily="34" charset="0"/>
              </a:rPr>
              <a:t>Mode of Registration for CWM</a:t>
            </a:r>
            <a:r>
              <a:rPr lang="en-US" sz="4000" baseline="30000" dirty="0" smtClean="0">
                <a:solidFill>
                  <a:schemeClr val="accent1">
                    <a:satMod val="150000"/>
                  </a:schemeClr>
                </a:solidFill>
                <a:latin typeface="Open Sans" pitchFamily="34" charset="0"/>
                <a:ea typeface="Open Sans" pitchFamily="34" charset="0"/>
                <a:cs typeface="Open Sans" pitchFamily="34" charset="0"/>
              </a:rPr>
              <a:t>®</a:t>
            </a:r>
            <a:endParaRPr lang="en-US" sz="4000" baseline="30000" dirty="0">
              <a:solidFill>
                <a:schemeClr val="accent1">
                  <a:satMod val="150000"/>
                </a:schemeClr>
              </a:solidFill>
              <a:latin typeface="Open Sans" pitchFamily="34" charset="0"/>
              <a:ea typeface="Open Sans" pitchFamily="34" charset="0"/>
              <a:cs typeface="Open Sans" pitchFamily="34" charset="0"/>
            </a:endParaRPr>
          </a:p>
        </p:txBody>
      </p:sp>
      <p:sp>
        <p:nvSpPr>
          <p:cNvPr id="5" name="Content Placeholder 4"/>
          <p:cNvSpPr>
            <a:spLocks noGrp="1"/>
          </p:cNvSpPr>
          <p:nvPr>
            <p:ph sz="half" idx="2"/>
          </p:nvPr>
        </p:nvSpPr>
        <p:spPr>
          <a:xfrm>
            <a:off x="457200" y="1676400"/>
            <a:ext cx="8153400" cy="4572000"/>
          </a:xfrm>
          <a:ln>
            <a:solidFill>
              <a:srgbClr val="FFC000"/>
            </a:solidFill>
          </a:ln>
        </p:spPr>
        <p:txBody>
          <a:bodyPr rtlCol="0">
            <a:normAutofit/>
          </a:bodyPr>
          <a:lstStyle/>
          <a:p>
            <a:pPr marL="438912" indent="-320040" eaLnBrk="1" fontAlgn="auto" hangingPunct="1">
              <a:spcBef>
                <a:spcPts val="0"/>
              </a:spcBef>
              <a:spcAft>
                <a:spcPts val="0"/>
              </a:spcAft>
              <a:buFont typeface="Wingdings 2"/>
              <a:buChar char=""/>
              <a:defRPr/>
            </a:pPr>
            <a:r>
              <a:rPr lang="en-US" b="1" dirty="0">
                <a:latin typeface="Roboto" pitchFamily="2" charset="0"/>
                <a:ea typeface="Roboto" pitchFamily="2" charset="0"/>
              </a:rPr>
              <a:t>Compulsory Pathway  </a:t>
            </a:r>
            <a:r>
              <a:rPr lang="en-US" b="1" dirty="0" smtClean="0">
                <a:latin typeface="Roboto" pitchFamily="2" charset="0"/>
                <a:ea typeface="Roboto" pitchFamily="2" charset="0"/>
              </a:rPr>
              <a:t>: </a:t>
            </a:r>
            <a:r>
              <a:rPr lang="en-US" dirty="0" smtClean="0">
                <a:latin typeface="Roboto" pitchFamily="2" charset="0"/>
                <a:ea typeface="Roboto" pitchFamily="2" charset="0"/>
              </a:rPr>
              <a:t>The </a:t>
            </a:r>
            <a:r>
              <a:rPr lang="en-US" dirty="0">
                <a:latin typeface="Roboto" pitchFamily="2" charset="0"/>
                <a:ea typeface="Roboto" pitchFamily="2" charset="0"/>
              </a:rPr>
              <a:t>eligibility criterion to register for the CWM certification through Compulsory Pathway is that the candidate must have passed minimum 12th Standard but minimum a graduate to hold the certification. </a:t>
            </a:r>
            <a:endParaRPr lang="en-US"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endParaRPr lang="en-US" sz="13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b="1" dirty="0" smtClean="0">
                <a:latin typeface="Roboto" pitchFamily="2" charset="0"/>
                <a:ea typeface="Roboto" pitchFamily="2" charset="0"/>
              </a:rPr>
              <a:t>Experience </a:t>
            </a:r>
            <a:r>
              <a:rPr lang="en-US" b="1" dirty="0">
                <a:latin typeface="Roboto" pitchFamily="2" charset="0"/>
                <a:ea typeface="Roboto" pitchFamily="2" charset="0"/>
              </a:rPr>
              <a:t>Pathway</a:t>
            </a:r>
            <a:r>
              <a:rPr lang="en-US" dirty="0">
                <a:latin typeface="Roboto" pitchFamily="2" charset="0"/>
                <a:ea typeface="Roboto" pitchFamily="2" charset="0"/>
              </a:rPr>
              <a:t> </a:t>
            </a:r>
            <a:r>
              <a:rPr lang="en-US" dirty="0" smtClean="0">
                <a:latin typeface="Roboto" pitchFamily="2" charset="0"/>
                <a:ea typeface="Roboto" pitchFamily="2" charset="0"/>
              </a:rPr>
              <a:t>: The </a:t>
            </a:r>
            <a:r>
              <a:rPr lang="en-US" dirty="0">
                <a:latin typeface="Roboto" pitchFamily="2" charset="0"/>
                <a:ea typeface="Roboto" pitchFamily="2" charset="0"/>
              </a:rPr>
              <a:t>eligibility criterion to register for the CWM certification through Experience Pathway is that the candidate must have passed Graduation with 3 years of minimum work </a:t>
            </a:r>
            <a:r>
              <a:rPr lang="en-US" dirty="0" smtClean="0">
                <a:latin typeface="Roboto" pitchFamily="2" charset="0"/>
                <a:ea typeface="Roboto" pitchFamily="2" charset="0"/>
              </a:rPr>
              <a:t>experience.</a:t>
            </a:r>
          </a:p>
          <a:p>
            <a:pPr marL="438912" indent="-320040" eaLnBrk="1" fontAlgn="auto" hangingPunct="1">
              <a:spcBef>
                <a:spcPts val="0"/>
              </a:spcBef>
              <a:spcAft>
                <a:spcPts val="0"/>
              </a:spcAft>
              <a:buFont typeface="Wingdings 2"/>
              <a:buChar char=""/>
              <a:defRPr/>
            </a:pPr>
            <a:r>
              <a:rPr lang="en-US" dirty="0">
                <a:latin typeface="Roboto" pitchFamily="2" charset="0"/>
                <a:ea typeface="Roboto" pitchFamily="2" charset="0"/>
              </a:rPr>
              <a:t>R</a:t>
            </a:r>
            <a:r>
              <a:rPr lang="en-US" dirty="0" smtClean="0">
                <a:latin typeface="Roboto" pitchFamily="2" charset="0"/>
                <a:ea typeface="Roboto" pitchFamily="2" charset="0"/>
              </a:rPr>
              <a:t>egistration </a:t>
            </a:r>
            <a:r>
              <a:rPr lang="en-US" dirty="0">
                <a:latin typeface="Roboto" pitchFamily="2" charset="0"/>
                <a:ea typeface="Roboto" pitchFamily="2" charset="0"/>
              </a:rPr>
              <a:t>can be done only through Authorized Education Providers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How to </a:t>
            </a:r>
            <a:r>
              <a:rPr lang="en-US" sz="6600" dirty="0" smtClean="0"/>
              <a:t>Register?</a:t>
            </a:r>
            <a:endParaRPr lang="en-IN" dirty="0"/>
          </a:p>
        </p:txBody>
      </p:sp>
      <p:sp>
        <p:nvSpPr>
          <p:cNvPr id="3" name="Content Placeholder 2"/>
          <p:cNvSpPr>
            <a:spLocks noGrp="1"/>
          </p:cNvSpPr>
          <p:nvPr>
            <p:ph idx="1"/>
          </p:nvPr>
        </p:nvSpPr>
        <p:spPr>
          <a:xfrm>
            <a:off x="457200" y="1524000"/>
            <a:ext cx="8229600" cy="4952999"/>
          </a:xfrm>
        </p:spPr>
        <p:txBody>
          <a:bodyPr/>
          <a:lstStyle/>
          <a:p>
            <a:pPr marL="119062" indent="0">
              <a:buNone/>
            </a:pPr>
            <a:r>
              <a:rPr lang="en-IN" sz="2100" b="1" dirty="0" smtClean="0">
                <a:solidFill>
                  <a:schemeClr val="accent3">
                    <a:lumMod val="75000"/>
                  </a:schemeClr>
                </a:solidFill>
                <a:latin typeface="Roboto" pitchFamily="2" charset="0"/>
                <a:ea typeface="Roboto" pitchFamily="2" charset="0"/>
              </a:rPr>
              <a:t>Log On to : </a:t>
            </a:r>
            <a:r>
              <a:rPr lang="en-IN" sz="2100" dirty="0" smtClean="0">
                <a:latin typeface="Roboto" pitchFamily="2" charset="0"/>
                <a:ea typeface="Roboto" pitchFamily="2" charset="0"/>
                <a:hlinkClick r:id="rId2"/>
              </a:rPr>
              <a:t>http://www.aafmindia.co.in/Certifications/StudentRegistration.aspx</a:t>
            </a:r>
            <a:endParaRPr lang="en-IN" sz="2100" dirty="0" smtClean="0">
              <a:latin typeface="Roboto" pitchFamily="2" charset="0"/>
              <a:ea typeface="Roboto" pitchFamily="2" charset="0"/>
            </a:endParaRPr>
          </a:p>
          <a:p>
            <a:pPr marL="119062" indent="0">
              <a:buNone/>
            </a:pPr>
            <a:r>
              <a:rPr lang="en-IN" sz="2100" b="1" dirty="0" smtClean="0">
                <a:latin typeface="Roboto" pitchFamily="2" charset="0"/>
                <a:ea typeface="Roboto" pitchFamily="2" charset="0"/>
              </a:rPr>
              <a:t>Fill </a:t>
            </a:r>
            <a:r>
              <a:rPr lang="en-IN" sz="2100" b="1" dirty="0">
                <a:latin typeface="Roboto" pitchFamily="2" charset="0"/>
                <a:ea typeface="Roboto" pitchFamily="2" charset="0"/>
              </a:rPr>
              <a:t>the Registration Form and Pay the Fees:</a:t>
            </a:r>
            <a:endParaRPr lang="en-IN" sz="2100" dirty="0">
              <a:latin typeface="Roboto" pitchFamily="2" charset="0"/>
              <a:ea typeface="Roboto" pitchFamily="2" charset="0"/>
            </a:endParaRPr>
          </a:p>
          <a:p>
            <a:r>
              <a:rPr lang="en-IN" sz="2100" dirty="0">
                <a:latin typeface="Roboto" pitchFamily="2" charset="0"/>
                <a:ea typeface="Roboto" pitchFamily="2" charset="0"/>
              </a:rPr>
              <a:t>Need to fill the registration form and pay the fees online or offline.</a:t>
            </a:r>
          </a:p>
          <a:p>
            <a:r>
              <a:rPr lang="en-IN" sz="2100" dirty="0">
                <a:latin typeface="Roboto" pitchFamily="2" charset="0"/>
                <a:ea typeface="Roboto" pitchFamily="2" charset="0"/>
              </a:rPr>
              <a:t>Your Email Id becomes the Log In ID for the AAFM Student Account.</a:t>
            </a:r>
          </a:p>
          <a:p>
            <a:r>
              <a:rPr lang="en-IN" sz="2100" dirty="0">
                <a:latin typeface="Roboto" pitchFamily="2" charset="0"/>
                <a:ea typeface="Roboto" pitchFamily="2" charset="0"/>
              </a:rPr>
              <a:t>You are required to upload a recent Passport Size Photograph.</a:t>
            </a:r>
          </a:p>
          <a:p>
            <a:pPr marL="119062" indent="0">
              <a:buNone/>
            </a:pPr>
            <a:r>
              <a:rPr lang="en-IN" sz="2100" b="1" dirty="0">
                <a:latin typeface="Roboto" pitchFamily="2" charset="0"/>
                <a:ea typeface="Roboto" pitchFamily="2" charset="0"/>
              </a:rPr>
              <a:t> </a:t>
            </a:r>
            <a:r>
              <a:rPr lang="en-IN" sz="2100" b="1" u="sng" dirty="0">
                <a:latin typeface="Roboto" pitchFamily="2" charset="0"/>
                <a:ea typeface="Roboto" pitchFamily="2" charset="0"/>
              </a:rPr>
              <a:t>Fee Payment Options</a:t>
            </a:r>
            <a:endParaRPr lang="en-IN" sz="2100" dirty="0">
              <a:latin typeface="Roboto" pitchFamily="2" charset="0"/>
              <a:ea typeface="Roboto" pitchFamily="2" charset="0"/>
            </a:endParaRPr>
          </a:p>
          <a:p>
            <a:r>
              <a:rPr lang="en-IN" sz="2100" dirty="0">
                <a:latin typeface="Roboto" pitchFamily="2" charset="0"/>
                <a:ea typeface="Roboto" pitchFamily="2" charset="0"/>
              </a:rPr>
              <a:t>You can pay the Program Fees </a:t>
            </a:r>
            <a:r>
              <a:rPr lang="en-IN" sz="2100" b="1" dirty="0">
                <a:latin typeface="Roboto" pitchFamily="2" charset="0"/>
                <a:ea typeface="Roboto" pitchFamily="2" charset="0"/>
              </a:rPr>
              <a:t>Online</a:t>
            </a:r>
            <a:r>
              <a:rPr lang="en-IN" sz="2100" dirty="0">
                <a:latin typeface="Roboto" pitchFamily="2" charset="0"/>
                <a:ea typeface="Roboto" pitchFamily="2" charset="0"/>
              </a:rPr>
              <a:t> through Payment Gateway by Credit Card or Debit Card.</a:t>
            </a:r>
          </a:p>
          <a:p>
            <a:r>
              <a:rPr lang="en-IN" sz="2100" dirty="0" smtClean="0">
                <a:latin typeface="Roboto" pitchFamily="2" charset="0"/>
                <a:ea typeface="Roboto" pitchFamily="2" charset="0"/>
              </a:rPr>
              <a:t>                                                   OR</a:t>
            </a:r>
            <a:endParaRPr lang="en-IN" sz="2100" dirty="0">
              <a:latin typeface="Roboto" pitchFamily="2" charset="0"/>
              <a:ea typeface="Roboto" pitchFamily="2" charset="0"/>
            </a:endParaRPr>
          </a:p>
          <a:p>
            <a:r>
              <a:rPr lang="en-IN" sz="2100" dirty="0">
                <a:latin typeface="Roboto" pitchFamily="2" charset="0"/>
                <a:ea typeface="Roboto" pitchFamily="2" charset="0"/>
              </a:rPr>
              <a:t>Offline through </a:t>
            </a:r>
            <a:r>
              <a:rPr lang="en-IN" sz="2100" b="1" dirty="0">
                <a:latin typeface="Roboto" pitchFamily="2" charset="0"/>
                <a:ea typeface="Roboto" pitchFamily="2" charset="0"/>
              </a:rPr>
              <a:t>Demand Draft</a:t>
            </a:r>
            <a:r>
              <a:rPr lang="en-IN" sz="2100" dirty="0">
                <a:latin typeface="Roboto" pitchFamily="2" charset="0"/>
                <a:ea typeface="Roboto" pitchFamily="2" charset="0"/>
              </a:rPr>
              <a:t> Payable to ‘American Academy of Financial Management India </a:t>
            </a:r>
            <a:r>
              <a:rPr lang="en-IN" sz="2100" dirty="0" smtClean="0">
                <a:latin typeface="Roboto" pitchFamily="2" charset="0"/>
                <a:ea typeface="Roboto" pitchFamily="2" charset="0"/>
              </a:rPr>
              <a:t>Private Limited’</a:t>
            </a:r>
            <a:endParaRPr lang="en-IN" sz="2100" dirty="0">
              <a:latin typeface="Roboto" pitchFamily="2" charset="0"/>
              <a:ea typeface="Roboto" pitchFamily="2" charset="0"/>
            </a:endParaRPr>
          </a:p>
          <a:p>
            <a:pPr marL="119062" indent="0">
              <a:buNone/>
            </a:pPr>
            <a:endParaRPr lang="en-IN" sz="2000" dirty="0"/>
          </a:p>
        </p:txBody>
      </p:sp>
    </p:spTree>
    <p:extLst>
      <p:ext uri="{BB962C8B-B14F-4D97-AF65-F5344CB8AC3E}">
        <p14:creationId xmlns:p14="http://schemas.microsoft.com/office/powerpoint/2010/main" val="2508126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defRPr/>
            </a:pPr>
            <a:r>
              <a:rPr lang="en-US" dirty="0" smtClean="0">
                <a:latin typeface="+mn-lt"/>
              </a:rPr>
              <a:t>AAFM Key Members</a:t>
            </a:r>
          </a:p>
        </p:txBody>
      </p:sp>
      <p:sp>
        <p:nvSpPr>
          <p:cNvPr id="23555" name="Rectangle 3"/>
          <p:cNvSpPr>
            <a:spLocks noGrp="1" noChangeArrowheads="1"/>
          </p:cNvSpPr>
          <p:nvPr>
            <p:ph sz="half" idx="1"/>
          </p:nvPr>
        </p:nvSpPr>
        <p:spPr>
          <a:xfrm>
            <a:off x="373224" y="2514600"/>
            <a:ext cx="4044462" cy="3581400"/>
          </a:xfrm>
        </p:spPr>
        <p:txBody>
          <a:bodyPr/>
          <a:lstStyle/>
          <a:p>
            <a:pPr eaLnBrk="1" hangingPunct="1">
              <a:buFontTx/>
              <a:buNone/>
            </a:pPr>
            <a:r>
              <a:rPr lang="en-US" sz="2000" b="1" dirty="0" smtClean="0">
                <a:latin typeface="Roboto" pitchFamily="2" charset="0"/>
                <a:ea typeface="Roboto" pitchFamily="2" charset="0"/>
              </a:rPr>
              <a:t>Deepak Jain, CWM</a:t>
            </a:r>
          </a:p>
          <a:p>
            <a:pPr eaLnBrk="1" hangingPunct="1">
              <a:buFontTx/>
              <a:buNone/>
            </a:pPr>
            <a:r>
              <a:rPr lang="en-US" sz="2000" b="0" dirty="0" smtClean="0">
                <a:latin typeface="Roboto" pitchFamily="2" charset="0"/>
                <a:ea typeface="Roboto" pitchFamily="2" charset="0"/>
              </a:rPr>
              <a:t>Country Head</a:t>
            </a:r>
          </a:p>
          <a:p>
            <a:pPr eaLnBrk="1" hangingPunct="1">
              <a:buFontTx/>
              <a:buNone/>
            </a:pPr>
            <a:r>
              <a:rPr lang="en-US" sz="2000" dirty="0" smtClean="0">
                <a:latin typeface="Roboto" pitchFamily="2" charset="0"/>
                <a:ea typeface="Roboto" pitchFamily="2" charset="0"/>
              </a:rPr>
              <a:t>Knowledge Management</a:t>
            </a:r>
            <a:endParaRPr lang="en-US" sz="2000" b="0" dirty="0" smtClean="0">
              <a:latin typeface="Roboto" pitchFamily="2" charset="0"/>
              <a:ea typeface="Roboto" pitchFamily="2" charset="0"/>
            </a:endParaRPr>
          </a:p>
          <a:p>
            <a:pPr eaLnBrk="1" hangingPunct="1">
              <a:buFontTx/>
              <a:buNone/>
            </a:pPr>
            <a:r>
              <a:rPr lang="en-US" sz="2000" dirty="0" smtClean="0">
                <a:latin typeface="Roboto" pitchFamily="2" charset="0"/>
                <a:ea typeface="Roboto" pitchFamily="2" charset="0"/>
              </a:rPr>
              <a:t>91 9811033215</a:t>
            </a:r>
            <a:endParaRPr lang="en-US" sz="2000" b="0" dirty="0" smtClean="0">
              <a:latin typeface="Roboto" pitchFamily="2" charset="0"/>
              <a:ea typeface="Roboto" pitchFamily="2" charset="0"/>
            </a:endParaRPr>
          </a:p>
          <a:p>
            <a:pPr eaLnBrk="1" hangingPunct="1">
              <a:buFontTx/>
              <a:buNone/>
            </a:pPr>
            <a:r>
              <a:rPr lang="en-US" sz="2000" dirty="0" smtClean="0">
                <a:latin typeface="Roboto" pitchFamily="2" charset="0"/>
                <a:ea typeface="Roboto" pitchFamily="2" charset="0"/>
                <a:hlinkClick r:id="rId3"/>
              </a:rPr>
              <a:t>deepak@aafmindia.co.in</a:t>
            </a:r>
            <a:endParaRPr lang="en-US" sz="2000" dirty="0" smtClean="0">
              <a:latin typeface="Roboto" pitchFamily="2" charset="0"/>
              <a:ea typeface="Roboto" pitchFamily="2" charset="0"/>
            </a:endParaRPr>
          </a:p>
          <a:p>
            <a:pPr eaLnBrk="1" hangingPunct="1">
              <a:buFontTx/>
              <a:buNone/>
            </a:pPr>
            <a:endParaRPr lang="en-US" sz="2000" b="0" dirty="0" smtClean="0">
              <a:latin typeface="Roboto" pitchFamily="2" charset="0"/>
              <a:ea typeface="Roboto" pitchFamily="2" charset="0"/>
            </a:endParaRPr>
          </a:p>
          <a:p>
            <a:pPr eaLnBrk="1" hangingPunct="1">
              <a:buFontTx/>
              <a:buNone/>
            </a:pPr>
            <a:r>
              <a:rPr lang="en-US" sz="2000" b="1" dirty="0" smtClean="0">
                <a:latin typeface="Roboto" pitchFamily="2" charset="0"/>
                <a:ea typeface="Roboto" pitchFamily="2" charset="0"/>
              </a:rPr>
              <a:t>Dimple Mittal</a:t>
            </a:r>
          </a:p>
          <a:p>
            <a:pPr eaLnBrk="1" hangingPunct="1">
              <a:buFontTx/>
              <a:buNone/>
            </a:pPr>
            <a:r>
              <a:rPr lang="en-US" sz="2000" b="0" dirty="0" smtClean="0">
                <a:latin typeface="Roboto" pitchFamily="2" charset="0"/>
                <a:ea typeface="Roboto" pitchFamily="2" charset="0"/>
              </a:rPr>
              <a:t>Regional Head-</a:t>
            </a:r>
            <a:r>
              <a:rPr lang="en-US" sz="2000" dirty="0" smtClean="0">
                <a:latin typeface="Roboto" pitchFamily="2" charset="0"/>
                <a:ea typeface="Roboto" pitchFamily="2" charset="0"/>
              </a:rPr>
              <a:t>Admissions</a:t>
            </a:r>
            <a:endParaRPr lang="en-US" sz="2000" b="0" dirty="0" smtClean="0">
              <a:latin typeface="Roboto" pitchFamily="2" charset="0"/>
              <a:ea typeface="Roboto" pitchFamily="2" charset="0"/>
            </a:endParaRPr>
          </a:p>
          <a:p>
            <a:pPr eaLnBrk="1" hangingPunct="1">
              <a:buFontTx/>
              <a:buNone/>
            </a:pPr>
            <a:r>
              <a:rPr lang="en-US" sz="2000" dirty="0" smtClean="0">
                <a:latin typeface="Roboto" pitchFamily="2" charset="0"/>
                <a:ea typeface="Roboto" pitchFamily="2" charset="0"/>
              </a:rPr>
              <a:t>91 9650159583</a:t>
            </a:r>
            <a:endParaRPr lang="en-US" sz="2000" b="0" dirty="0" smtClean="0">
              <a:latin typeface="Roboto" pitchFamily="2" charset="0"/>
              <a:ea typeface="Roboto" pitchFamily="2" charset="0"/>
            </a:endParaRPr>
          </a:p>
          <a:p>
            <a:pPr eaLnBrk="1" hangingPunct="1">
              <a:buFontTx/>
              <a:buNone/>
            </a:pPr>
            <a:r>
              <a:rPr lang="en-US" sz="2000" dirty="0" smtClean="0">
                <a:latin typeface="Roboto" pitchFamily="2" charset="0"/>
                <a:ea typeface="Roboto" pitchFamily="2" charset="0"/>
                <a:hlinkClick r:id="rId4"/>
              </a:rPr>
              <a:t>dimple</a:t>
            </a:r>
            <a:r>
              <a:rPr lang="en-US" sz="2000" b="0" dirty="0" smtClean="0">
                <a:latin typeface="Roboto" pitchFamily="2" charset="0"/>
                <a:ea typeface="Roboto" pitchFamily="2" charset="0"/>
                <a:hlinkClick r:id="rId4"/>
              </a:rPr>
              <a:t>@aafmindia.co.in</a:t>
            </a:r>
            <a:endParaRPr lang="en-US" sz="2000" b="0" dirty="0" smtClean="0">
              <a:latin typeface="Roboto" pitchFamily="2" charset="0"/>
              <a:ea typeface="Roboto" pitchFamily="2" charset="0"/>
            </a:endParaRPr>
          </a:p>
          <a:p>
            <a:pPr eaLnBrk="1" hangingPunct="1">
              <a:buFontTx/>
              <a:buNone/>
            </a:pPr>
            <a:endParaRPr lang="en-US" sz="2000" b="0" dirty="0" smtClean="0"/>
          </a:p>
          <a:p>
            <a:pPr eaLnBrk="1" hangingPunct="1">
              <a:buFontTx/>
              <a:buNone/>
            </a:pPr>
            <a:r>
              <a:rPr lang="en-US" sz="2000" b="0" dirty="0" smtClean="0"/>
              <a:t>	</a:t>
            </a:r>
            <a:endParaRPr lang="en-US" sz="2000" dirty="0" smtClean="0"/>
          </a:p>
        </p:txBody>
      </p:sp>
      <p:sp>
        <p:nvSpPr>
          <p:cNvPr id="23556" name="Rectangle 4"/>
          <p:cNvSpPr>
            <a:spLocks noGrp="1" noChangeArrowheads="1"/>
          </p:cNvSpPr>
          <p:nvPr>
            <p:ph sz="half" idx="2"/>
          </p:nvPr>
        </p:nvSpPr>
        <p:spPr>
          <a:xfrm>
            <a:off x="4489938" y="2590800"/>
            <a:ext cx="4044462" cy="3733800"/>
          </a:xfrm>
        </p:spPr>
        <p:txBody>
          <a:bodyPr/>
          <a:lstStyle/>
          <a:p>
            <a:pPr eaLnBrk="1" hangingPunct="1">
              <a:buFontTx/>
              <a:buNone/>
            </a:pPr>
            <a:r>
              <a:rPr lang="en-US" sz="2000" b="1" dirty="0" err="1" smtClean="0">
                <a:latin typeface="Roboto" pitchFamily="2" charset="0"/>
                <a:ea typeface="Roboto" pitchFamily="2" charset="0"/>
              </a:rPr>
              <a:t>Vyas</a:t>
            </a:r>
            <a:r>
              <a:rPr lang="en-US" sz="2000" b="1" dirty="0" smtClean="0">
                <a:latin typeface="Roboto" pitchFamily="2" charset="0"/>
                <a:ea typeface="Roboto" pitchFamily="2" charset="0"/>
              </a:rPr>
              <a:t> </a:t>
            </a:r>
            <a:r>
              <a:rPr lang="en-US" sz="2000" b="1" dirty="0" err="1" smtClean="0">
                <a:latin typeface="Roboto" pitchFamily="2" charset="0"/>
                <a:ea typeface="Roboto" pitchFamily="2" charset="0"/>
              </a:rPr>
              <a:t>Rai</a:t>
            </a:r>
            <a:r>
              <a:rPr lang="en-US" sz="2000" b="1" dirty="0">
                <a:latin typeface="Roboto" pitchFamily="2" charset="0"/>
                <a:ea typeface="Roboto" pitchFamily="2" charset="0"/>
              </a:rPr>
              <a:t> </a:t>
            </a:r>
            <a:r>
              <a:rPr lang="en-US" sz="2000" b="1" dirty="0" err="1" smtClean="0">
                <a:latin typeface="Roboto" pitchFamily="2" charset="0"/>
                <a:ea typeface="Roboto" pitchFamily="2" charset="0"/>
              </a:rPr>
              <a:t>Nagpal</a:t>
            </a:r>
            <a:r>
              <a:rPr lang="en-US" sz="2000" b="1" dirty="0" smtClean="0">
                <a:latin typeface="Roboto" pitchFamily="2" charset="0"/>
                <a:ea typeface="Roboto" pitchFamily="2" charset="0"/>
              </a:rPr>
              <a:t>, CWM</a:t>
            </a:r>
          </a:p>
          <a:p>
            <a:pPr eaLnBrk="1" hangingPunct="1">
              <a:buFontTx/>
              <a:buNone/>
            </a:pPr>
            <a:r>
              <a:rPr lang="en-US" sz="2000" dirty="0" smtClean="0">
                <a:latin typeface="Roboto" pitchFamily="2" charset="0"/>
                <a:ea typeface="Roboto" pitchFamily="2" charset="0"/>
              </a:rPr>
              <a:t>Country Head-Marketing</a:t>
            </a:r>
            <a:r>
              <a:rPr lang="en-US" sz="2000" b="0" dirty="0" smtClean="0">
                <a:latin typeface="Roboto" pitchFamily="2" charset="0"/>
                <a:ea typeface="Roboto" pitchFamily="2" charset="0"/>
              </a:rPr>
              <a:t> </a:t>
            </a:r>
          </a:p>
          <a:p>
            <a:pPr eaLnBrk="1" hangingPunct="1">
              <a:buFontTx/>
              <a:buNone/>
            </a:pPr>
            <a:r>
              <a:rPr lang="en-US" sz="2000" b="0" dirty="0" smtClean="0">
                <a:latin typeface="Roboto" pitchFamily="2" charset="0"/>
                <a:ea typeface="Roboto" pitchFamily="2" charset="0"/>
              </a:rPr>
              <a:t>91 9711797800</a:t>
            </a:r>
          </a:p>
          <a:p>
            <a:pPr eaLnBrk="1" hangingPunct="1">
              <a:buFontTx/>
              <a:buNone/>
            </a:pPr>
            <a:r>
              <a:rPr lang="en-US" sz="2000" dirty="0" smtClean="0">
                <a:latin typeface="Roboto" pitchFamily="2" charset="0"/>
                <a:ea typeface="Roboto" pitchFamily="2" charset="0"/>
                <a:hlinkClick r:id="rId5"/>
              </a:rPr>
              <a:t>vyas</a:t>
            </a:r>
            <a:r>
              <a:rPr lang="en-US" sz="2000" b="0" dirty="0" smtClean="0">
                <a:latin typeface="Roboto" pitchFamily="2" charset="0"/>
                <a:ea typeface="Roboto" pitchFamily="2" charset="0"/>
                <a:hlinkClick r:id="rId5"/>
              </a:rPr>
              <a:t>@aafmindia.co.in</a:t>
            </a:r>
            <a:endParaRPr lang="en-US" sz="2000" b="0" dirty="0" smtClean="0">
              <a:latin typeface="Roboto" pitchFamily="2" charset="0"/>
              <a:ea typeface="Roboto" pitchFamily="2" charset="0"/>
            </a:endParaRPr>
          </a:p>
          <a:p>
            <a:pPr eaLnBrk="1" hangingPunct="1">
              <a:buFontTx/>
              <a:buNone/>
            </a:pPr>
            <a:endParaRPr lang="en-US" sz="2000" b="0" dirty="0" smtClean="0">
              <a:latin typeface="Roboto" pitchFamily="2" charset="0"/>
              <a:ea typeface="Roboto" pitchFamily="2" charset="0"/>
            </a:endParaRPr>
          </a:p>
          <a:p>
            <a:pPr eaLnBrk="1" hangingPunct="1">
              <a:buFontTx/>
              <a:buNone/>
            </a:pPr>
            <a:endParaRPr lang="en-US" sz="2000" b="1" dirty="0">
              <a:latin typeface="Roboto" pitchFamily="2" charset="0"/>
              <a:ea typeface="Roboto" pitchFamily="2" charset="0"/>
            </a:endParaRPr>
          </a:p>
          <a:p>
            <a:pPr eaLnBrk="1" hangingPunct="1">
              <a:buFontTx/>
              <a:buNone/>
            </a:pPr>
            <a:r>
              <a:rPr lang="en-US" sz="2000" b="1" dirty="0" err="1" smtClean="0">
                <a:latin typeface="Roboto" pitchFamily="2" charset="0"/>
                <a:ea typeface="Roboto" pitchFamily="2" charset="0"/>
              </a:rPr>
              <a:t>Tanu</a:t>
            </a:r>
            <a:r>
              <a:rPr lang="en-US" sz="2000" b="1" dirty="0" smtClean="0">
                <a:latin typeface="Roboto" pitchFamily="2" charset="0"/>
                <a:ea typeface="Roboto" pitchFamily="2" charset="0"/>
              </a:rPr>
              <a:t> </a:t>
            </a:r>
            <a:r>
              <a:rPr lang="en-US" sz="2000" b="1" dirty="0" err="1" smtClean="0">
                <a:latin typeface="Roboto" pitchFamily="2" charset="0"/>
                <a:ea typeface="Roboto" pitchFamily="2" charset="0"/>
              </a:rPr>
              <a:t>Chugh</a:t>
            </a:r>
            <a:endParaRPr lang="en-US" sz="2000" b="1" dirty="0" smtClean="0">
              <a:latin typeface="Roboto" pitchFamily="2" charset="0"/>
              <a:ea typeface="Roboto" pitchFamily="2" charset="0"/>
            </a:endParaRPr>
          </a:p>
          <a:p>
            <a:pPr eaLnBrk="1" hangingPunct="1">
              <a:buFontTx/>
              <a:buNone/>
            </a:pPr>
            <a:r>
              <a:rPr lang="en-US" sz="2000" dirty="0" smtClean="0">
                <a:latin typeface="Roboto" pitchFamily="2" charset="0"/>
                <a:ea typeface="Roboto" pitchFamily="2" charset="0"/>
              </a:rPr>
              <a:t>Manager-</a:t>
            </a:r>
            <a:r>
              <a:rPr lang="en-US" sz="2000" i="1" dirty="0" smtClean="0">
                <a:latin typeface="Roboto" pitchFamily="2" charset="0"/>
                <a:ea typeface="Roboto" pitchFamily="2" charset="0"/>
              </a:rPr>
              <a:t>Operations</a:t>
            </a:r>
            <a:endParaRPr lang="en-US" sz="2000" b="0" i="1" dirty="0" smtClean="0">
              <a:latin typeface="Roboto" pitchFamily="2" charset="0"/>
              <a:ea typeface="Roboto" pitchFamily="2" charset="0"/>
            </a:endParaRPr>
          </a:p>
          <a:p>
            <a:pPr eaLnBrk="1" hangingPunct="1">
              <a:buFontTx/>
              <a:buNone/>
            </a:pPr>
            <a:r>
              <a:rPr lang="en-US" sz="2000" dirty="0" smtClean="0">
                <a:latin typeface="Roboto" pitchFamily="2" charset="0"/>
                <a:ea typeface="Roboto" pitchFamily="2" charset="0"/>
              </a:rPr>
              <a:t>91 11 45120800</a:t>
            </a:r>
            <a:endParaRPr lang="en-US" sz="2000" b="0" dirty="0" smtClean="0">
              <a:latin typeface="Roboto" pitchFamily="2" charset="0"/>
              <a:ea typeface="Roboto" pitchFamily="2" charset="0"/>
            </a:endParaRPr>
          </a:p>
          <a:p>
            <a:pPr eaLnBrk="1" hangingPunct="1">
              <a:buFontTx/>
              <a:buNone/>
            </a:pPr>
            <a:r>
              <a:rPr lang="en-US" sz="2000" dirty="0" smtClean="0">
                <a:latin typeface="Roboto" pitchFamily="2" charset="0"/>
                <a:ea typeface="Roboto" pitchFamily="2" charset="0"/>
                <a:hlinkClick r:id="rId6"/>
              </a:rPr>
              <a:t>operation</a:t>
            </a:r>
            <a:r>
              <a:rPr lang="en-US" sz="2000" b="0" dirty="0" smtClean="0">
                <a:latin typeface="Roboto" pitchFamily="2" charset="0"/>
                <a:ea typeface="Roboto" pitchFamily="2" charset="0"/>
                <a:hlinkClick r:id="rId6"/>
              </a:rPr>
              <a:t>@aafmindia.co.in</a:t>
            </a:r>
            <a:endParaRPr lang="en-US" sz="2000" b="0" dirty="0" smtClean="0">
              <a:latin typeface="Roboto" pitchFamily="2" charset="0"/>
              <a:ea typeface="Roboto" pitchFamily="2" charset="0"/>
            </a:endParaRPr>
          </a:p>
          <a:p>
            <a:pPr eaLnBrk="1" hangingPunct="1">
              <a:buFontTx/>
              <a:buNone/>
            </a:pPr>
            <a:endParaRPr lang="en-US" sz="2000" b="0" dirty="0" smtClean="0">
              <a:latin typeface="Roboto" pitchFamily="2" charset="0"/>
              <a:ea typeface="Roboto" pitchFamily="2" charset="0"/>
            </a:endParaRPr>
          </a:p>
          <a:p>
            <a:pPr eaLnBrk="1" hangingPunct="1">
              <a:buFontTx/>
              <a:buNone/>
            </a:pPr>
            <a:endParaRPr lang="en-US" sz="2000" b="0" dirty="0" smtClean="0">
              <a:latin typeface="Roboto" pitchFamily="2" charset="0"/>
              <a:ea typeface="Roboto" pitchFamily="2" charset="0"/>
            </a:endParaRPr>
          </a:p>
          <a:p>
            <a:pPr eaLnBrk="1" hangingPunct="1">
              <a:buFontTx/>
              <a:buNone/>
            </a:pPr>
            <a:endParaRPr lang="en-US" sz="2600" dirty="0" smtClean="0"/>
          </a:p>
        </p:txBody>
      </p:sp>
      <p:sp>
        <p:nvSpPr>
          <p:cNvPr id="23557" name="Slide Number Placeholder 5"/>
          <p:cNvSpPr>
            <a:spLocks noGrp="1"/>
          </p:cNvSpPr>
          <p:nvPr>
            <p:ph type="sldNum" sz="quarter" idx="11"/>
          </p:nvPr>
        </p:nvSpPr>
        <p:spPr>
          <a:xfrm>
            <a:off x="762001" y="6324601"/>
            <a:ext cx="8382000" cy="5333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DAFF0FCB-BAE4-49D2-825C-8EA486E40439}" type="slidenum">
              <a:rPr lang="en-US" sz="1400" smtClean="0"/>
              <a:pPr/>
              <a:t>35</a:t>
            </a:fld>
            <a:endParaRPr lang="en-US" sz="1400" dirty="0" smtClean="0"/>
          </a:p>
        </p:txBody>
      </p:sp>
      <p:sp>
        <p:nvSpPr>
          <p:cNvPr id="23558" name="Text Box 7"/>
          <p:cNvSpPr txBox="1">
            <a:spLocks noChangeArrowheads="1"/>
          </p:cNvSpPr>
          <p:nvPr/>
        </p:nvSpPr>
        <p:spPr bwMode="auto">
          <a:xfrm>
            <a:off x="2209800" y="1624365"/>
            <a:ext cx="3048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en-US" b="1" dirty="0" smtClean="0">
                <a:solidFill>
                  <a:srgbClr val="003366"/>
                </a:solidFill>
                <a:latin typeface="Roboto" pitchFamily="2" charset="0"/>
                <a:ea typeface="Roboto" pitchFamily="2" charset="0"/>
              </a:rPr>
              <a:t>info@aafmindia.co.in</a:t>
            </a:r>
            <a:endParaRPr lang="en-US" b="1" dirty="0">
              <a:solidFill>
                <a:srgbClr val="003366"/>
              </a:solidFill>
              <a:latin typeface="Roboto" pitchFamily="2" charset="0"/>
              <a:ea typeface="Roboto" pitchFamily="2" charset="0"/>
            </a:endParaRPr>
          </a:p>
        </p:txBody>
      </p:sp>
      <p:sp>
        <p:nvSpPr>
          <p:cNvPr id="2" name="TextBox 1"/>
          <p:cNvSpPr txBox="1"/>
          <p:nvPr/>
        </p:nvSpPr>
        <p:spPr>
          <a:xfrm>
            <a:off x="5029200" y="1685919"/>
            <a:ext cx="3505200" cy="400110"/>
          </a:xfrm>
          <a:prstGeom prst="rect">
            <a:avLst/>
          </a:prstGeom>
          <a:noFill/>
        </p:spPr>
        <p:txBody>
          <a:bodyPr wrap="square" rtlCol="0">
            <a:spAutoFit/>
          </a:bodyPr>
          <a:lstStyle/>
          <a:p>
            <a:r>
              <a:rPr lang="en-IN" sz="2000" b="1" dirty="0" smtClean="0">
                <a:latin typeface="Roboto" pitchFamily="2" charset="0"/>
                <a:ea typeface="Roboto" pitchFamily="2" charset="0"/>
              </a:rPr>
              <a:t>91-11 45120800, 43607455</a:t>
            </a:r>
            <a:endParaRPr lang="en-IN" sz="2000" b="1" dirty="0">
              <a:latin typeface="Roboto" pitchFamily="2" charset="0"/>
              <a:ea typeface="Roboto" pitchFamily="2" charset="0"/>
            </a:endParaRPr>
          </a:p>
        </p:txBody>
      </p:sp>
      <p:sp>
        <p:nvSpPr>
          <p:cNvPr id="3" name="TextBox 2"/>
          <p:cNvSpPr txBox="1"/>
          <p:nvPr/>
        </p:nvSpPr>
        <p:spPr>
          <a:xfrm>
            <a:off x="174598" y="1685920"/>
            <a:ext cx="2056973" cy="400110"/>
          </a:xfrm>
          <a:prstGeom prst="rect">
            <a:avLst/>
          </a:prstGeom>
          <a:noFill/>
        </p:spPr>
        <p:txBody>
          <a:bodyPr wrap="none" rtlCol="0">
            <a:spAutoFit/>
          </a:bodyPr>
          <a:lstStyle/>
          <a:p>
            <a:r>
              <a:rPr lang="en-IN" sz="2000" b="1" dirty="0" smtClean="0">
                <a:solidFill>
                  <a:schemeClr val="accent3">
                    <a:lumMod val="75000"/>
                  </a:schemeClr>
                </a:solidFill>
                <a:latin typeface="Roboto" pitchFamily="2" charset="0"/>
                <a:ea typeface="Roboto" pitchFamily="2" charset="0"/>
              </a:rPr>
              <a:t>For Admissions:</a:t>
            </a:r>
            <a:endParaRPr lang="en-IN" sz="2000" b="1" dirty="0">
              <a:solidFill>
                <a:schemeClr val="accent3">
                  <a:lumMod val="75000"/>
                </a:schemeClr>
              </a:solidFill>
              <a:latin typeface="Roboto" pitchFamily="2" charset="0"/>
              <a:ea typeface="Roboto" pitchFamily="2" charset="0"/>
            </a:endParaRPr>
          </a:p>
        </p:txBody>
      </p:sp>
    </p:spTree>
    <p:extLst>
      <p:ext uri="{BB962C8B-B14F-4D97-AF65-F5344CB8AC3E}">
        <p14:creationId xmlns:p14="http://schemas.microsoft.com/office/powerpoint/2010/main" val="3041496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252728"/>
          </a:xfrm>
        </p:spPr>
        <p:txBody>
          <a:bodyPr>
            <a:normAutofit/>
          </a:bodyPr>
          <a:lstStyle/>
          <a:p>
            <a:pPr eaLnBrk="1" fontAlgn="auto" hangingPunct="1">
              <a:spcAft>
                <a:spcPts val="0"/>
              </a:spcAft>
              <a:defRPr/>
            </a:pPr>
            <a:r>
              <a:rPr lang="en-US" sz="2600" dirty="0" smtClean="0">
                <a:solidFill>
                  <a:schemeClr val="accent1">
                    <a:satMod val="150000"/>
                  </a:schemeClr>
                </a:solidFill>
                <a:latin typeface="Roboto" pitchFamily="2" charset="0"/>
                <a:ea typeface="Roboto" pitchFamily="2" charset="0"/>
              </a:rPr>
              <a:t>GET WEALTH MANAGEMENT’S HIGHEST DESIGNATION</a:t>
            </a:r>
            <a:endParaRPr lang="en-US" sz="2600" dirty="0">
              <a:solidFill>
                <a:schemeClr val="accent1">
                  <a:satMod val="150000"/>
                </a:schemeClr>
              </a:solidFill>
              <a:latin typeface="Roboto" pitchFamily="2" charset="0"/>
              <a:ea typeface="Roboto" pitchFamily="2" charset="0"/>
            </a:endParaRPr>
          </a:p>
        </p:txBody>
      </p:sp>
      <p:pic>
        <p:nvPicPr>
          <p:cNvPr id="3686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24000"/>
            <a:ext cx="9144000" cy="3429000"/>
          </a:xfrm>
        </p:spPr>
      </p:pic>
      <p:sp>
        <p:nvSpPr>
          <p:cNvPr id="4" name="Title 1"/>
          <p:cNvSpPr txBox="1">
            <a:spLocks/>
          </p:cNvSpPr>
          <p:nvPr/>
        </p:nvSpPr>
        <p:spPr>
          <a:xfrm>
            <a:off x="609600" y="4343400"/>
            <a:ext cx="8229600" cy="2133600"/>
          </a:xfrm>
          <a:prstGeom prst="rect">
            <a:avLst/>
          </a:prstGeom>
        </p:spPr>
        <p:txBody>
          <a:bodyPr rIns="45720" anchor="ctr">
            <a:normAutofit fontScale="77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defRPr/>
            </a:pPr>
            <a:r>
              <a:rPr lang="en-US" sz="3200" b="0" dirty="0" smtClean="0">
                <a:solidFill>
                  <a:schemeClr val="tx1"/>
                </a:solidFill>
                <a:latin typeface="Calisto MT" pitchFamily="18" charset="0"/>
              </a:rPr>
              <a:t>Deepak Jain</a:t>
            </a:r>
            <a:endParaRPr lang="en-US" sz="3200" b="0" dirty="0">
              <a:solidFill>
                <a:schemeClr val="tx1"/>
              </a:solidFill>
              <a:latin typeface="Calisto MT" pitchFamily="18" charset="0"/>
            </a:endParaRPr>
          </a:p>
          <a:p>
            <a:pPr algn="ctr" fontAlgn="auto">
              <a:spcAft>
                <a:spcPts val="0"/>
              </a:spcAft>
              <a:defRPr/>
            </a:pPr>
            <a:r>
              <a:rPr lang="en-US" sz="3200" b="0" dirty="0">
                <a:solidFill>
                  <a:schemeClr val="tx1"/>
                </a:solidFill>
                <a:latin typeface="Calisto MT" pitchFamily="18" charset="0"/>
              </a:rPr>
              <a:t>Country Head </a:t>
            </a:r>
          </a:p>
          <a:p>
            <a:pPr algn="ctr" fontAlgn="auto">
              <a:spcAft>
                <a:spcPts val="0"/>
              </a:spcAft>
              <a:defRPr/>
            </a:pPr>
            <a:r>
              <a:rPr lang="en-US" sz="3200" b="0" dirty="0">
                <a:solidFill>
                  <a:schemeClr val="tx1"/>
                </a:solidFill>
                <a:latin typeface="Calisto MT" pitchFamily="18" charset="0"/>
              </a:rPr>
              <a:t>American Academy of Financial Management India</a:t>
            </a:r>
          </a:p>
          <a:p>
            <a:pPr algn="ctr" fontAlgn="auto">
              <a:spcAft>
                <a:spcPts val="0"/>
              </a:spcAft>
              <a:defRPr/>
            </a:pPr>
            <a:r>
              <a:rPr lang="en-US" sz="3200" b="0" dirty="0" smtClean="0">
                <a:solidFill>
                  <a:schemeClr val="tx1"/>
                </a:solidFill>
                <a:latin typeface="Calisto MT" pitchFamily="18" charset="0"/>
              </a:rPr>
              <a:t>(</a:t>
            </a:r>
            <a:r>
              <a:rPr lang="en-US" sz="3200" b="0" dirty="0">
                <a:solidFill>
                  <a:schemeClr val="tx1"/>
                </a:solidFill>
                <a:latin typeface="Calisto MT" pitchFamily="18" charset="0"/>
              </a:rPr>
              <a:t>M): +91 </a:t>
            </a:r>
            <a:r>
              <a:rPr lang="en-US" sz="3200" b="0" dirty="0" smtClean="0">
                <a:solidFill>
                  <a:schemeClr val="tx1"/>
                </a:solidFill>
                <a:latin typeface="Calisto MT" pitchFamily="18" charset="0"/>
              </a:rPr>
              <a:t>9811033215; </a:t>
            </a:r>
            <a:r>
              <a:rPr lang="en-US" sz="3200" b="0" dirty="0">
                <a:solidFill>
                  <a:schemeClr val="tx1"/>
                </a:solidFill>
                <a:latin typeface="Calisto MT" pitchFamily="18" charset="0"/>
              </a:rPr>
              <a:t>Email ID: </a:t>
            </a:r>
            <a:r>
              <a:rPr lang="en-US" sz="3200" b="0" dirty="0" smtClean="0">
                <a:solidFill>
                  <a:srgbClr val="00B0F0"/>
                </a:solidFill>
                <a:latin typeface="Calisto MT" pitchFamily="18" charset="0"/>
              </a:rPr>
              <a:t>deepak</a:t>
            </a:r>
            <a:r>
              <a:rPr lang="en-US" sz="3200" b="0" dirty="0" smtClean="0">
                <a:solidFill>
                  <a:srgbClr val="00B0F0"/>
                </a:solidFill>
                <a:latin typeface="Calisto MT" pitchFamily="18" charset="0"/>
                <a:hlinkClick r:id="rId3"/>
              </a:rPr>
              <a:t>@aafmindia.co.in</a:t>
            </a:r>
            <a:endParaRPr lang="en-US" sz="3200" b="0" dirty="0">
              <a:solidFill>
                <a:srgbClr val="00B0F0"/>
              </a:solidFill>
              <a:latin typeface="Calisto MT" pitchFamily="18" charset="0"/>
            </a:endParaRPr>
          </a:p>
          <a:p>
            <a:pPr algn="ctr" fontAlgn="auto">
              <a:spcAft>
                <a:spcPts val="0"/>
              </a:spcAft>
              <a:defRPr/>
            </a:pPr>
            <a:endParaRPr lang="en-US" sz="3200" dirty="0" smtClean="0">
              <a:solidFill>
                <a:schemeClr val="accent1"/>
              </a:solidFill>
              <a:latin typeface="Calisto MT" pitchFamily="18" charset="0"/>
            </a:endParaRPr>
          </a:p>
          <a:p>
            <a:pPr algn="ctr" fontAlgn="auto">
              <a:spcAft>
                <a:spcPts val="0"/>
              </a:spcAft>
              <a:defRPr/>
            </a:pPr>
            <a:r>
              <a:rPr lang="en-US" sz="3200" dirty="0" smtClean="0">
                <a:solidFill>
                  <a:srgbClr val="00B050"/>
                </a:solidFill>
                <a:latin typeface="Calisto MT" pitchFamily="18" charset="0"/>
              </a:rPr>
              <a:t>BUILDING </a:t>
            </a:r>
            <a:r>
              <a:rPr lang="en-US" sz="3200" dirty="0">
                <a:solidFill>
                  <a:srgbClr val="00B050"/>
                </a:solidFill>
                <a:latin typeface="Calisto MT" pitchFamily="18" charset="0"/>
              </a:rPr>
              <a:t>WEALTH MANAGERS OF </a:t>
            </a:r>
            <a:r>
              <a:rPr lang="en-US" sz="3200" dirty="0" smtClean="0">
                <a:solidFill>
                  <a:srgbClr val="00B050"/>
                </a:solidFill>
                <a:latin typeface="Calisto MT" pitchFamily="18" charset="0"/>
              </a:rPr>
              <a:t>TOMORROW</a:t>
            </a:r>
            <a:endParaRPr lang="en-US" sz="3200" b="0" dirty="0">
              <a:solidFill>
                <a:srgbClr val="00B050"/>
              </a:solidFill>
              <a:latin typeface="Calisto M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dirty="0" smtClean="0">
                <a:solidFill>
                  <a:schemeClr val="accent1">
                    <a:satMod val="150000"/>
                  </a:schemeClr>
                </a:solidFill>
                <a:latin typeface="Open Sans" pitchFamily="34" charset="0"/>
                <a:ea typeface="Open Sans" pitchFamily="34" charset="0"/>
                <a:cs typeface="Open Sans" pitchFamily="34" charset="0"/>
              </a:rPr>
              <a:t>Flow of the Presentation</a:t>
            </a:r>
            <a:endParaRPr lang="en-US" sz="4800" dirty="0">
              <a:solidFill>
                <a:schemeClr val="accent1">
                  <a:satMod val="150000"/>
                </a:schemeClr>
              </a:solidFill>
              <a:latin typeface="Open Sans" pitchFamily="34" charset="0"/>
              <a:ea typeface="Open Sans" pitchFamily="34" charset="0"/>
              <a:cs typeface="Open Sans" pitchFamily="34" charset="0"/>
            </a:endParaRPr>
          </a:p>
        </p:txBody>
      </p:sp>
      <p:sp>
        <p:nvSpPr>
          <p:cNvPr id="16387" name="Content Placeholder 2"/>
          <p:cNvSpPr>
            <a:spLocks noGrp="1"/>
          </p:cNvSpPr>
          <p:nvPr>
            <p:ph idx="1"/>
          </p:nvPr>
        </p:nvSpPr>
        <p:spPr/>
        <p:txBody>
          <a:bodyPr/>
          <a:lstStyle/>
          <a:p>
            <a:pPr marL="631825" indent="-514350" eaLnBrk="1" hangingPunct="1">
              <a:buClrTx/>
              <a:buFont typeface="Corbel" pitchFamily="34" charset="0"/>
              <a:buAutoNum type="arabicPeriod"/>
            </a:pPr>
            <a:r>
              <a:rPr lang="en-US" sz="3400" b="1" dirty="0" smtClean="0">
                <a:solidFill>
                  <a:srgbClr val="FFC000"/>
                </a:solidFill>
                <a:latin typeface="Roboto" pitchFamily="2" charset="0"/>
                <a:ea typeface="Roboto" pitchFamily="2" charset="0"/>
              </a:rPr>
              <a:t>AAFM® as a Global Body</a:t>
            </a:r>
          </a:p>
          <a:p>
            <a:pPr marL="631825" indent="-514350" eaLnBrk="1" hangingPunct="1">
              <a:buClrTx/>
              <a:buFont typeface="Corbel" pitchFamily="34" charset="0"/>
              <a:buAutoNum type="arabicPeriod"/>
            </a:pPr>
            <a:r>
              <a:rPr lang="en-US" sz="3400" dirty="0" smtClean="0">
                <a:latin typeface="Roboto" pitchFamily="2" charset="0"/>
                <a:ea typeface="Roboto" pitchFamily="2" charset="0"/>
              </a:rPr>
              <a:t>CWM® Certification</a:t>
            </a:r>
          </a:p>
          <a:p>
            <a:pPr marL="631825" indent="-514350" eaLnBrk="1" hangingPunct="1">
              <a:buClrTx/>
              <a:buFont typeface="Corbel" pitchFamily="34" charset="0"/>
              <a:buAutoNum type="arabicPeriod"/>
            </a:pPr>
            <a:r>
              <a:rPr lang="en-US" sz="3400" dirty="0" smtClean="0">
                <a:latin typeface="Roboto" pitchFamily="2" charset="0"/>
                <a:ea typeface="Roboto" pitchFamily="2" charset="0"/>
              </a:rPr>
              <a:t>CWM Examination </a:t>
            </a:r>
          </a:p>
          <a:p>
            <a:pPr marL="631825" indent="-514350" eaLnBrk="1" hangingPunct="1">
              <a:buClrTx/>
              <a:buFont typeface="Corbel" pitchFamily="34" charset="0"/>
              <a:buAutoNum type="arabicPeriod"/>
            </a:pPr>
            <a:r>
              <a:rPr lang="en-US" sz="3400" dirty="0" smtClean="0">
                <a:latin typeface="Roboto" pitchFamily="2" charset="0"/>
                <a:ea typeface="Roboto" pitchFamily="2" charset="0"/>
              </a:rPr>
              <a:t>AAFM India Board Fee</a:t>
            </a:r>
          </a:p>
          <a:p>
            <a:pPr marL="631825" indent="-514350" eaLnBrk="1" hangingPunct="1">
              <a:buClrTx/>
              <a:buFont typeface="Corbel" pitchFamily="34" charset="0"/>
              <a:buAutoNum type="arabicPeriod"/>
            </a:pPr>
            <a:r>
              <a:rPr lang="en-US" sz="3400" dirty="0" smtClean="0">
                <a:latin typeface="Roboto" pitchFamily="2" charset="0"/>
                <a:ea typeface="Roboto" pitchFamily="2" charset="0"/>
              </a:rPr>
              <a:t>Mode of Registration for CWM®</a:t>
            </a:r>
          </a:p>
          <a:p>
            <a:pPr marL="117475" indent="0" eaLnBrk="1" hangingPunct="1">
              <a:buClrTx/>
              <a:buNone/>
            </a:pPr>
            <a:endParaRPr lang="en-US" sz="3400" dirty="0" smtClean="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algn="ctr" eaLnBrk="1" fontAlgn="auto" hangingPunct="1">
              <a:spcAft>
                <a:spcPts val="0"/>
              </a:spcAft>
              <a:defRPr/>
            </a:pPr>
            <a:r>
              <a:rPr lang="en-US" dirty="0" smtClean="0">
                <a:solidFill>
                  <a:schemeClr val="accent1">
                    <a:satMod val="150000"/>
                  </a:schemeClr>
                </a:solidFill>
                <a:latin typeface="Open Sans" pitchFamily="34" charset="0"/>
                <a:ea typeface="Open Sans" pitchFamily="34" charset="0"/>
                <a:cs typeface="Open Sans" pitchFamily="34" charset="0"/>
              </a:rPr>
              <a:t> AAFM</a:t>
            </a:r>
            <a:r>
              <a:rPr lang="en-US" baseline="30000" dirty="0" smtClean="0">
                <a:solidFill>
                  <a:srgbClr val="FFC000"/>
                </a:solidFill>
                <a:latin typeface="Open Sans" pitchFamily="34" charset="0"/>
                <a:ea typeface="Open Sans" pitchFamily="34" charset="0"/>
                <a:cs typeface="Open Sans" pitchFamily="34" charset="0"/>
              </a:rPr>
              <a:t>®</a:t>
            </a:r>
            <a:r>
              <a:rPr lang="en-US" dirty="0" smtClean="0">
                <a:solidFill>
                  <a:schemeClr val="accent1">
                    <a:satMod val="150000"/>
                  </a:schemeClr>
                </a:solidFill>
                <a:latin typeface="Open Sans" pitchFamily="34" charset="0"/>
                <a:ea typeface="Open Sans" pitchFamily="34" charset="0"/>
                <a:cs typeface="Open Sans" pitchFamily="34" charset="0"/>
              </a:rPr>
              <a:t> as a Global Body</a:t>
            </a:r>
            <a:endParaRPr lang="en-US" dirty="0">
              <a:solidFill>
                <a:schemeClr val="accent1">
                  <a:satMod val="150000"/>
                </a:schemeClr>
              </a:solidFill>
              <a:latin typeface="Open Sans" pitchFamily="34" charset="0"/>
              <a:ea typeface="Open Sans" pitchFamily="34" charset="0"/>
              <a:cs typeface="Open Sans" pitchFamily="34" charset="0"/>
            </a:endParaRPr>
          </a:p>
        </p:txBody>
      </p:sp>
      <p:sp>
        <p:nvSpPr>
          <p:cNvPr id="8" name="Text Placeholder 7"/>
          <p:cNvSpPr>
            <a:spLocks noGrp="1"/>
          </p:cNvSpPr>
          <p:nvPr>
            <p:ph type="body" idx="1"/>
          </p:nvPr>
        </p:nvSpPr>
        <p:spPr>
          <a:xfrm>
            <a:off x="381000" y="1493838"/>
            <a:ext cx="4040188" cy="639762"/>
          </a:xfrm>
        </p:spPr>
        <p:txBody>
          <a:bodyPr rtlCol="0">
            <a:normAutofit/>
          </a:bodyPr>
          <a:lstStyle/>
          <a:p>
            <a:pPr eaLnBrk="1" fontAlgn="auto" hangingPunct="1">
              <a:spcBef>
                <a:spcPts val="0"/>
              </a:spcBef>
              <a:spcAft>
                <a:spcPts val="0"/>
              </a:spcAft>
              <a:buFont typeface="Wingdings 2"/>
              <a:buNone/>
              <a:defRPr/>
            </a:pPr>
            <a:r>
              <a:rPr lang="en-US" sz="2800" dirty="0" smtClean="0">
                <a:latin typeface="Roboto" pitchFamily="2" charset="0"/>
                <a:ea typeface="Roboto" pitchFamily="2" charset="0"/>
              </a:rPr>
              <a:t>Background</a:t>
            </a:r>
            <a:endParaRPr lang="en-US" sz="2800" dirty="0">
              <a:latin typeface="Roboto" pitchFamily="2" charset="0"/>
              <a:ea typeface="Roboto" pitchFamily="2" charset="0"/>
            </a:endParaRPr>
          </a:p>
        </p:txBody>
      </p:sp>
      <p:sp>
        <p:nvSpPr>
          <p:cNvPr id="9" name="Content Placeholder 8"/>
          <p:cNvSpPr>
            <a:spLocks noGrp="1"/>
          </p:cNvSpPr>
          <p:nvPr>
            <p:ph sz="half" idx="2"/>
          </p:nvPr>
        </p:nvSpPr>
        <p:spPr>
          <a:xfrm>
            <a:off x="381000" y="1981201"/>
            <a:ext cx="4343400" cy="4419600"/>
          </a:xfrm>
        </p:spPr>
        <p:txBody>
          <a:bodyPr rtlCol="0">
            <a:noAutofit/>
          </a:bodyPr>
          <a:lstStyle/>
          <a:p>
            <a:pPr marL="438912" indent="-320040" eaLnBrk="1" fontAlgn="auto" hangingPunct="1">
              <a:spcBef>
                <a:spcPts val="0"/>
              </a:spcBef>
              <a:spcAft>
                <a:spcPts val="0"/>
              </a:spcAft>
              <a:buFont typeface="Wingdings 2"/>
              <a:buChar char=""/>
              <a:defRPr/>
            </a:pPr>
            <a:r>
              <a:rPr lang="en-US" sz="1900" dirty="0" smtClean="0">
                <a:latin typeface="Roboto" pitchFamily="2" charset="0"/>
                <a:ea typeface="Roboto" pitchFamily="2" charset="0"/>
              </a:rPr>
              <a:t>Founded in Year 1996 – </a:t>
            </a:r>
            <a:r>
              <a:rPr lang="en-US" sz="1900" b="1" dirty="0" smtClean="0">
                <a:latin typeface="Roboto" pitchFamily="2" charset="0"/>
                <a:ea typeface="Roboto" pitchFamily="2" charset="0"/>
              </a:rPr>
              <a:t>18 Years </a:t>
            </a:r>
            <a:r>
              <a:rPr lang="en-US" sz="1900" dirty="0" smtClean="0">
                <a:latin typeface="Roboto" pitchFamily="2" charset="0"/>
                <a:ea typeface="Roboto" pitchFamily="2" charset="0"/>
              </a:rPr>
              <a:t>Old Organization</a:t>
            </a:r>
          </a:p>
          <a:p>
            <a:pPr marL="438912" indent="-320040" eaLnBrk="1" fontAlgn="auto" hangingPunct="1">
              <a:spcBef>
                <a:spcPts val="0"/>
              </a:spcBef>
              <a:spcAft>
                <a:spcPts val="0"/>
              </a:spcAft>
              <a:buFont typeface="Wingdings 2"/>
              <a:buChar char=""/>
              <a:defRPr/>
            </a:pPr>
            <a:r>
              <a:rPr lang="en-US" sz="1900" dirty="0" smtClean="0">
                <a:latin typeface="Roboto" pitchFamily="2" charset="0"/>
                <a:ea typeface="Roboto" pitchFamily="2" charset="0"/>
              </a:rPr>
              <a:t>Offices in </a:t>
            </a:r>
            <a:r>
              <a:rPr lang="en-US" sz="1900" b="1" dirty="0" smtClean="0">
                <a:latin typeface="Roboto" pitchFamily="2" charset="0"/>
                <a:ea typeface="Roboto" pitchFamily="2" charset="0"/>
              </a:rPr>
              <a:t>17 Countries </a:t>
            </a:r>
            <a:r>
              <a:rPr lang="en-US" sz="1900" dirty="0" smtClean="0">
                <a:latin typeface="Roboto" pitchFamily="2" charset="0"/>
                <a:ea typeface="Roboto" pitchFamily="2" charset="0"/>
              </a:rPr>
              <a:t>like USA, UK, China, Hong </a:t>
            </a:r>
            <a:r>
              <a:rPr lang="en-US" sz="1900" dirty="0">
                <a:latin typeface="Roboto" pitchFamily="2" charset="0"/>
                <a:ea typeface="Roboto" pitchFamily="2" charset="0"/>
              </a:rPr>
              <a:t>K</a:t>
            </a:r>
            <a:r>
              <a:rPr lang="en-US" sz="1900" dirty="0" smtClean="0">
                <a:latin typeface="Roboto" pitchFamily="2" charset="0"/>
                <a:ea typeface="Roboto" pitchFamily="2" charset="0"/>
              </a:rPr>
              <a:t>ong, Singapore, Taiwan, Dubai, Europe,  India and more…….</a:t>
            </a:r>
          </a:p>
          <a:p>
            <a:pPr marL="438912" indent="-320040" eaLnBrk="1" fontAlgn="auto" hangingPunct="1">
              <a:spcBef>
                <a:spcPts val="0"/>
              </a:spcBef>
              <a:spcAft>
                <a:spcPts val="0"/>
              </a:spcAft>
              <a:buFont typeface="Wingdings 2"/>
              <a:buChar char=""/>
              <a:defRPr/>
            </a:pPr>
            <a:r>
              <a:rPr lang="en-US" sz="1900" dirty="0" smtClean="0">
                <a:latin typeface="Roboto" pitchFamily="2" charset="0"/>
                <a:ea typeface="Roboto" pitchFamily="2" charset="0"/>
              </a:rPr>
              <a:t>Approx. </a:t>
            </a:r>
            <a:r>
              <a:rPr lang="en-US" sz="1900" b="1" dirty="0" smtClean="0">
                <a:latin typeface="Roboto" pitchFamily="2" charset="0"/>
                <a:ea typeface="Roboto" pitchFamily="2" charset="0"/>
              </a:rPr>
              <a:t>3,00,000</a:t>
            </a:r>
            <a:r>
              <a:rPr lang="en-US" sz="1900" dirty="0" smtClean="0">
                <a:latin typeface="Roboto" pitchFamily="2" charset="0"/>
                <a:ea typeface="Roboto" pitchFamily="2" charset="0"/>
              </a:rPr>
              <a:t> </a:t>
            </a:r>
            <a:r>
              <a:rPr lang="en-US" sz="1900" dirty="0" err="1" smtClean="0">
                <a:latin typeface="Roboto" pitchFamily="2" charset="0"/>
                <a:ea typeface="Roboto" pitchFamily="2" charset="0"/>
              </a:rPr>
              <a:t>Certificants</a:t>
            </a:r>
            <a:r>
              <a:rPr lang="en-US" sz="1900" dirty="0" smtClean="0">
                <a:latin typeface="Roboto" pitchFamily="2" charset="0"/>
                <a:ea typeface="Roboto" pitchFamily="2" charset="0"/>
              </a:rPr>
              <a:t> Globally and </a:t>
            </a:r>
            <a:r>
              <a:rPr lang="en-US" sz="1900" b="1" dirty="0" smtClean="0">
                <a:latin typeface="Roboto" pitchFamily="2" charset="0"/>
                <a:ea typeface="Roboto" pitchFamily="2" charset="0"/>
              </a:rPr>
              <a:t>50,000</a:t>
            </a:r>
            <a:r>
              <a:rPr lang="en-US" sz="1900" dirty="0" smtClean="0">
                <a:latin typeface="Roboto" pitchFamily="2" charset="0"/>
                <a:ea typeface="Roboto" pitchFamily="2" charset="0"/>
              </a:rPr>
              <a:t> CWM®</a:t>
            </a:r>
          </a:p>
          <a:p>
            <a:pPr marL="438912" indent="-320040" eaLnBrk="1" fontAlgn="auto" hangingPunct="1">
              <a:spcBef>
                <a:spcPts val="0"/>
              </a:spcBef>
              <a:spcAft>
                <a:spcPts val="0"/>
              </a:spcAft>
              <a:buFont typeface="Wingdings 2"/>
              <a:buChar char=""/>
              <a:defRPr/>
            </a:pPr>
            <a:r>
              <a:rPr lang="en-US" sz="1900" dirty="0" smtClean="0">
                <a:latin typeface="Roboto" pitchFamily="2" charset="0"/>
                <a:ea typeface="Roboto" pitchFamily="2" charset="0"/>
              </a:rPr>
              <a:t>Members Present in 151+ Countries</a:t>
            </a:r>
          </a:p>
          <a:p>
            <a:pPr marL="438912" indent="-320040" eaLnBrk="1" fontAlgn="auto" hangingPunct="1">
              <a:spcBef>
                <a:spcPts val="0"/>
              </a:spcBef>
              <a:spcAft>
                <a:spcPts val="0"/>
              </a:spcAft>
              <a:buFont typeface="Wingdings 2"/>
              <a:buChar char=""/>
              <a:defRPr/>
            </a:pPr>
            <a:r>
              <a:rPr lang="en-US" sz="1900" dirty="0" smtClean="0">
                <a:latin typeface="Roboto" pitchFamily="2" charset="0"/>
                <a:ea typeface="Roboto" pitchFamily="2" charset="0"/>
              </a:rPr>
              <a:t>Top </a:t>
            </a:r>
            <a:r>
              <a:rPr lang="en-US" sz="1900" b="1" dirty="0">
                <a:latin typeface="Roboto" pitchFamily="2" charset="0"/>
                <a:ea typeface="Roboto" pitchFamily="2" charset="0"/>
              </a:rPr>
              <a:t>800 </a:t>
            </a:r>
            <a:r>
              <a:rPr lang="en-US" sz="1900" b="1" dirty="0" smtClean="0">
                <a:latin typeface="Roboto" pitchFamily="2" charset="0"/>
                <a:ea typeface="Roboto" pitchFamily="2" charset="0"/>
              </a:rPr>
              <a:t>Business Schools </a:t>
            </a:r>
            <a:r>
              <a:rPr lang="en-US" sz="1900" dirty="0" smtClean="0">
                <a:latin typeface="Roboto" pitchFamily="2" charset="0"/>
                <a:ea typeface="Roboto" pitchFamily="2" charset="0"/>
              </a:rPr>
              <a:t>Globally are </a:t>
            </a:r>
            <a:r>
              <a:rPr lang="en-US" sz="1900" dirty="0">
                <a:latin typeface="Roboto" pitchFamily="2" charset="0"/>
                <a:ea typeface="Roboto" pitchFamily="2" charset="0"/>
              </a:rPr>
              <a:t>now recognized and registered educational programs that qualify for educational credit for AAFM™ Membership</a:t>
            </a:r>
          </a:p>
        </p:txBody>
      </p:sp>
      <p:sp>
        <p:nvSpPr>
          <p:cNvPr id="10" name="Text Placeholder 9"/>
          <p:cNvSpPr>
            <a:spLocks noGrp="1"/>
          </p:cNvSpPr>
          <p:nvPr>
            <p:ph type="body" sz="quarter" idx="3"/>
          </p:nvPr>
        </p:nvSpPr>
        <p:spPr>
          <a:xfrm>
            <a:off x="4645025" y="1698625"/>
            <a:ext cx="4041775" cy="715963"/>
          </a:xfrm>
        </p:spPr>
        <p:txBody>
          <a:bodyPr rtlCol="0">
            <a:normAutofit/>
          </a:bodyPr>
          <a:lstStyle/>
          <a:p>
            <a:pPr eaLnBrk="1" fontAlgn="auto" hangingPunct="1">
              <a:spcBef>
                <a:spcPts val="0"/>
              </a:spcBef>
              <a:spcAft>
                <a:spcPts val="0"/>
              </a:spcAft>
              <a:buFont typeface="Wingdings 2"/>
              <a:buNone/>
              <a:defRPr/>
            </a:pPr>
            <a:endParaRPr lang="en-US"/>
          </a:p>
        </p:txBody>
      </p:sp>
      <p:sp>
        <p:nvSpPr>
          <p:cNvPr id="17414" name="Content Placeholder 10"/>
          <p:cNvSpPr>
            <a:spLocks noGrp="1"/>
          </p:cNvSpPr>
          <p:nvPr>
            <p:ph sz="quarter" idx="4"/>
          </p:nvPr>
        </p:nvSpPr>
        <p:spPr>
          <a:xfrm>
            <a:off x="4645025" y="2449513"/>
            <a:ext cx="4041775" cy="3951287"/>
          </a:xfrm>
        </p:spPr>
        <p:txBody>
          <a:bodyPr/>
          <a:lstStyle/>
          <a:p>
            <a:pPr eaLnBrk="1" hangingPunct="1"/>
            <a:endParaRPr lang="en-US" smtClean="0"/>
          </a:p>
        </p:txBody>
      </p:sp>
      <p:grpSp>
        <p:nvGrpSpPr>
          <p:cNvPr id="17415" name="Group 11"/>
          <p:cNvGrpSpPr>
            <a:grpSpLocks/>
          </p:cNvGrpSpPr>
          <p:nvPr/>
        </p:nvGrpSpPr>
        <p:grpSpPr bwMode="auto">
          <a:xfrm>
            <a:off x="4876800" y="1600200"/>
            <a:ext cx="3810000" cy="4602163"/>
            <a:chOff x="4433888" y="1447800"/>
            <a:chExt cx="4252912" cy="4800600"/>
          </a:xfrm>
        </p:grpSpPr>
        <p:pic>
          <p:nvPicPr>
            <p:cNvPr id="4" name="Picture 3" descr="img017.jpg"/>
            <p:cNvPicPr>
              <a:picLocks noChangeAspect="1"/>
            </p:cNvPicPr>
            <p:nvPr/>
          </p:nvPicPr>
          <p:blipFill>
            <a:blip r:embed="rId2"/>
            <a:stretch>
              <a:fillRect/>
            </a:stretch>
          </p:blipFill>
          <p:spPr>
            <a:xfrm>
              <a:off x="4433888" y="1447800"/>
              <a:ext cx="1348528" cy="1294953"/>
            </a:xfrm>
            <a:prstGeom prst="rect">
              <a:avLst/>
            </a:prstGeom>
            <a:ln>
              <a:noFill/>
            </a:ln>
            <a:effectLst>
              <a:outerShdw blurRad="292100" dist="139700" dir="2700000" algn="tl" rotWithShape="0">
                <a:srgbClr val="333333">
                  <a:alpha val="65000"/>
                </a:srgbClr>
              </a:outerShdw>
            </a:effectLst>
          </p:spPr>
        </p:pic>
        <p:pic>
          <p:nvPicPr>
            <p:cNvPr id="5" name="Picture 4" descr="img019.jpg"/>
            <p:cNvPicPr>
              <a:picLocks noChangeAspect="1"/>
            </p:cNvPicPr>
            <p:nvPr/>
          </p:nvPicPr>
          <p:blipFill>
            <a:blip r:embed="rId3"/>
            <a:stretch>
              <a:fillRect/>
            </a:stretch>
          </p:blipFill>
          <p:spPr>
            <a:xfrm>
              <a:off x="5886966" y="1447800"/>
              <a:ext cx="1346755" cy="1294953"/>
            </a:xfrm>
            <a:prstGeom prst="rect">
              <a:avLst/>
            </a:prstGeom>
            <a:ln>
              <a:noFill/>
            </a:ln>
            <a:effectLst>
              <a:outerShdw blurRad="292100" dist="139700" dir="2700000" algn="tl" rotWithShape="0">
                <a:srgbClr val="333333">
                  <a:alpha val="65000"/>
                </a:srgbClr>
              </a:outerShdw>
            </a:effectLst>
          </p:spPr>
        </p:pic>
        <p:pic>
          <p:nvPicPr>
            <p:cNvPr id="6" name="Picture 5" descr="LOUNGE s.jpg"/>
            <p:cNvPicPr>
              <a:picLocks noChangeAspect="1"/>
            </p:cNvPicPr>
            <p:nvPr/>
          </p:nvPicPr>
          <p:blipFill>
            <a:blip r:embed="rId4"/>
            <a:srcRect b="-741"/>
            <a:stretch>
              <a:fillRect/>
            </a:stretch>
          </p:blipFill>
          <p:spPr>
            <a:xfrm>
              <a:off x="4433888" y="2967962"/>
              <a:ext cx="4252912" cy="3280438"/>
            </a:xfrm>
            <a:prstGeom prst="rect">
              <a:avLst/>
            </a:prstGeom>
            <a:ln>
              <a:noFill/>
            </a:ln>
            <a:effectLst>
              <a:outerShdw blurRad="292100" dist="139700" dir="2700000" algn="tl" rotWithShape="0">
                <a:srgbClr val="333333">
                  <a:alpha val="65000"/>
                </a:srgbClr>
              </a:outerShdw>
            </a:effectLst>
          </p:spPr>
        </p:pic>
        <p:pic>
          <p:nvPicPr>
            <p:cNvPr id="7" name="Picture 6" descr="img022.jpg"/>
            <p:cNvPicPr>
              <a:picLocks noChangeAspect="1"/>
            </p:cNvPicPr>
            <p:nvPr/>
          </p:nvPicPr>
          <p:blipFill>
            <a:blip r:embed="rId5"/>
            <a:stretch>
              <a:fillRect/>
            </a:stretch>
          </p:blipFill>
          <p:spPr>
            <a:xfrm>
              <a:off x="7338273" y="1447800"/>
              <a:ext cx="1348527" cy="1294953"/>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lgn="ctr" eaLnBrk="1" fontAlgn="auto" hangingPunct="1">
              <a:spcAft>
                <a:spcPts val="0"/>
              </a:spcAft>
              <a:defRPr/>
            </a:pPr>
            <a:r>
              <a:rPr lang="en-US" dirty="0" smtClean="0">
                <a:solidFill>
                  <a:schemeClr val="accent1">
                    <a:satMod val="150000"/>
                  </a:schemeClr>
                </a:solidFill>
                <a:latin typeface="Open Sans" pitchFamily="34" charset="0"/>
                <a:ea typeface="Open Sans" pitchFamily="34" charset="0"/>
                <a:cs typeface="Open Sans" pitchFamily="34" charset="0"/>
              </a:rPr>
              <a:t> AAFM</a:t>
            </a:r>
            <a:r>
              <a:rPr lang="en-US" baseline="30000" dirty="0" smtClean="0">
                <a:solidFill>
                  <a:srgbClr val="FFC000"/>
                </a:solidFill>
                <a:latin typeface="Open Sans" pitchFamily="34" charset="0"/>
                <a:ea typeface="Open Sans" pitchFamily="34" charset="0"/>
                <a:cs typeface="Open Sans" pitchFamily="34" charset="0"/>
              </a:rPr>
              <a:t>®</a:t>
            </a:r>
            <a:r>
              <a:rPr lang="en-US" dirty="0" smtClean="0">
                <a:solidFill>
                  <a:schemeClr val="accent1">
                    <a:satMod val="150000"/>
                  </a:schemeClr>
                </a:solidFill>
                <a:latin typeface="Open Sans" pitchFamily="34" charset="0"/>
                <a:ea typeface="Open Sans" pitchFamily="34" charset="0"/>
                <a:cs typeface="Open Sans" pitchFamily="34" charset="0"/>
              </a:rPr>
              <a:t> as a Global Body</a:t>
            </a:r>
            <a:endParaRPr lang="en-US" dirty="0">
              <a:solidFill>
                <a:schemeClr val="accent1">
                  <a:satMod val="150000"/>
                </a:schemeClr>
              </a:solidFill>
              <a:latin typeface="Open Sans" pitchFamily="34" charset="0"/>
              <a:ea typeface="Open Sans" pitchFamily="34" charset="0"/>
              <a:cs typeface="Open Sans" pitchFamily="34" charset="0"/>
            </a:endParaRPr>
          </a:p>
        </p:txBody>
      </p:sp>
      <p:sp>
        <p:nvSpPr>
          <p:cNvPr id="8" name="Content Placeholder 7"/>
          <p:cNvSpPr>
            <a:spLocks noGrp="1"/>
          </p:cNvSpPr>
          <p:nvPr>
            <p:ph idx="1"/>
          </p:nvPr>
        </p:nvSpPr>
        <p:spPr>
          <a:xfrm>
            <a:off x="228600" y="1774825"/>
            <a:ext cx="8686800" cy="4854575"/>
          </a:xfrm>
        </p:spPr>
        <p:txBody>
          <a:bodyPr rtlCol="0">
            <a:noAutofit/>
          </a:bodyPr>
          <a:lstStyle/>
          <a:p>
            <a:pPr marL="118872" indent="0" eaLnBrk="1" fontAlgn="auto" hangingPunct="1">
              <a:spcBef>
                <a:spcPts val="0"/>
              </a:spcBef>
              <a:spcAft>
                <a:spcPts val="0"/>
              </a:spcAft>
              <a:buFont typeface="Wingdings 2"/>
              <a:buNone/>
              <a:defRPr/>
            </a:pPr>
            <a:r>
              <a:rPr lang="en-US" sz="1400" b="1" dirty="0" smtClean="0">
                <a:latin typeface="Roboto" pitchFamily="2" charset="0"/>
                <a:ea typeface="Roboto" pitchFamily="2" charset="0"/>
              </a:rPr>
              <a:t>Credentials of the Institution</a:t>
            </a:r>
          </a:p>
          <a:p>
            <a:pPr marL="438912" indent="-320040" eaLnBrk="1" fontAlgn="auto" hangingPunct="1">
              <a:spcBef>
                <a:spcPts val="0"/>
              </a:spcBef>
              <a:spcAft>
                <a:spcPts val="0"/>
              </a:spcAft>
              <a:buFont typeface="Wingdings 2"/>
              <a:buChar char=""/>
              <a:defRPr/>
            </a:pPr>
            <a:endParaRPr lang="en-US" sz="1400" b="1"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1400" b="1" dirty="0">
                <a:latin typeface="Roboto" pitchFamily="2" charset="0"/>
                <a:ea typeface="Roboto" pitchFamily="2" charset="0"/>
              </a:rPr>
              <a:t>AACSB</a:t>
            </a:r>
            <a:r>
              <a:rPr lang="en-US" sz="1400" dirty="0">
                <a:latin typeface="Roboto" pitchFamily="2" charset="0"/>
                <a:ea typeface="Roboto" pitchFamily="2" charset="0"/>
              </a:rPr>
              <a:t> </a:t>
            </a:r>
            <a:r>
              <a:rPr lang="en-US" sz="1400" dirty="0" smtClean="0">
                <a:latin typeface="Roboto" pitchFamily="2" charset="0"/>
                <a:ea typeface="Roboto" pitchFamily="2" charset="0"/>
              </a:rPr>
              <a:t>Accreditation </a:t>
            </a:r>
            <a:r>
              <a:rPr lang="en-US" sz="1400" b="1" dirty="0" smtClean="0">
                <a:latin typeface="Roboto" pitchFamily="2" charset="0"/>
                <a:ea typeface="Roboto" pitchFamily="2" charset="0"/>
              </a:rPr>
              <a:t>(</a:t>
            </a:r>
            <a:r>
              <a:rPr lang="en-US" sz="1400" dirty="0" smtClean="0">
                <a:latin typeface="Roboto" pitchFamily="2" charset="0"/>
                <a:ea typeface="Roboto" pitchFamily="2" charset="0"/>
                <a:hlinkClick r:id="rId2"/>
              </a:rPr>
              <a:t>http</a:t>
            </a:r>
            <a:r>
              <a:rPr lang="en-US" sz="1400" dirty="0">
                <a:latin typeface="Roboto" pitchFamily="2" charset="0"/>
                <a:ea typeface="Roboto" pitchFamily="2" charset="0"/>
                <a:hlinkClick r:id="rId2"/>
              </a:rPr>
              <a:t>://</a:t>
            </a:r>
            <a:r>
              <a:rPr lang="en-US" sz="1400" dirty="0" smtClean="0">
                <a:latin typeface="Roboto" pitchFamily="2" charset="0"/>
                <a:ea typeface="Roboto" pitchFamily="2" charset="0"/>
                <a:hlinkClick r:id="rId2"/>
              </a:rPr>
              <a:t>www.aacsb.edu/membership/MemberListings/corplist.asp</a:t>
            </a:r>
            <a:r>
              <a:rPr lang="en-US" sz="14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1400" b="1"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1400" b="1" dirty="0" smtClean="0">
                <a:latin typeface="Roboto" pitchFamily="2" charset="0"/>
                <a:ea typeface="Roboto" pitchFamily="2" charset="0"/>
              </a:rPr>
              <a:t>ACBSP</a:t>
            </a:r>
            <a:r>
              <a:rPr lang="en-US" sz="1400" dirty="0" smtClean="0">
                <a:latin typeface="Roboto" pitchFamily="2" charset="0"/>
                <a:ea typeface="Roboto" pitchFamily="2" charset="0"/>
              </a:rPr>
              <a:t> Accreditation </a:t>
            </a:r>
            <a:r>
              <a:rPr lang="en-US" sz="1400" b="1" dirty="0" smtClean="0">
                <a:latin typeface="Roboto" pitchFamily="2" charset="0"/>
                <a:ea typeface="Roboto" pitchFamily="2" charset="0"/>
              </a:rPr>
              <a:t>(</a:t>
            </a:r>
            <a:r>
              <a:rPr lang="en-US" sz="1400" dirty="0">
                <a:latin typeface="Roboto" pitchFamily="2" charset="0"/>
                <a:ea typeface="Roboto" pitchFamily="2" charset="0"/>
                <a:hlinkClick r:id="rId3"/>
              </a:rPr>
              <a:t>http://</a:t>
            </a:r>
            <a:r>
              <a:rPr lang="en-US" sz="1400" dirty="0" smtClean="0">
                <a:latin typeface="Roboto" pitchFamily="2" charset="0"/>
                <a:ea typeface="Roboto" pitchFamily="2" charset="0"/>
                <a:hlinkClick r:id="rId3"/>
              </a:rPr>
              <a:t>www.acbsp.org/p/cm/ld/fid=15</a:t>
            </a:r>
            <a:r>
              <a:rPr lang="en-US" sz="14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1400" b="1" dirty="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1400" dirty="0" smtClean="0">
                <a:latin typeface="Roboto" pitchFamily="2" charset="0"/>
                <a:ea typeface="Roboto" pitchFamily="2" charset="0"/>
              </a:rPr>
              <a:t>Prof. G </a:t>
            </a:r>
            <a:r>
              <a:rPr lang="en-US" sz="1400" dirty="0" err="1" smtClean="0">
                <a:latin typeface="Roboto" pitchFamily="2" charset="0"/>
                <a:ea typeface="Roboto" pitchFamily="2" charset="0"/>
              </a:rPr>
              <a:t>Mentz</a:t>
            </a:r>
            <a:r>
              <a:rPr lang="en-US" sz="1400" dirty="0" smtClean="0">
                <a:latin typeface="Roboto" pitchFamily="2" charset="0"/>
                <a:ea typeface="Roboto" pitchFamily="2" charset="0"/>
              </a:rPr>
              <a:t>, Global CEO is a Distinguished Fellow of Royal Society of Fellows (</a:t>
            </a:r>
            <a:r>
              <a:rPr lang="en-US" sz="1400" dirty="0">
                <a:latin typeface="Roboto" pitchFamily="2" charset="0"/>
                <a:ea typeface="Roboto" pitchFamily="2" charset="0"/>
                <a:hlinkClick r:id="rId4"/>
              </a:rPr>
              <a:t>http://</a:t>
            </a:r>
            <a:r>
              <a:rPr lang="en-US" sz="1400" dirty="0" smtClean="0">
                <a:latin typeface="Roboto" pitchFamily="2" charset="0"/>
                <a:ea typeface="Roboto" pitchFamily="2" charset="0"/>
                <a:hlinkClick r:id="rId4"/>
              </a:rPr>
              <a:t>royalfellows.org/id12.html</a:t>
            </a:r>
            <a:r>
              <a:rPr lang="en-US" sz="14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14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1400" dirty="0" smtClean="0">
                <a:latin typeface="Roboto" pitchFamily="2" charset="0"/>
                <a:ea typeface="Roboto" pitchFamily="2" charset="0"/>
              </a:rPr>
              <a:t>Contributory Recognition by </a:t>
            </a:r>
            <a:r>
              <a:rPr lang="en-US" sz="1400" b="1" dirty="0" smtClean="0">
                <a:latin typeface="Roboto" pitchFamily="2" charset="0"/>
                <a:ea typeface="Roboto" pitchFamily="2" charset="0"/>
              </a:rPr>
              <a:t>US Dept. of Labor</a:t>
            </a:r>
            <a:r>
              <a:rPr lang="en-US" sz="1400" dirty="0" smtClean="0">
                <a:latin typeface="Roboto" pitchFamily="2" charset="0"/>
                <a:ea typeface="Roboto" pitchFamily="2" charset="0"/>
              </a:rPr>
              <a:t> in their Occupational Handbook (</a:t>
            </a:r>
            <a:r>
              <a:rPr lang="en-US" sz="1400" dirty="0">
                <a:latin typeface="Roboto" pitchFamily="2" charset="0"/>
                <a:ea typeface="Roboto" pitchFamily="2" charset="0"/>
                <a:hlinkClick r:id="rId5"/>
              </a:rPr>
              <a:t>http://books.google.co.in/books?id=5oxGNtegbzsC&amp;pg=PA105&amp;dq=%</a:t>
            </a:r>
            <a:r>
              <a:rPr lang="en-US" sz="1400" dirty="0" smtClean="0">
                <a:latin typeface="Roboto" pitchFamily="2" charset="0"/>
                <a:ea typeface="Roboto" pitchFamily="2" charset="0"/>
                <a:hlinkClick r:id="rId5"/>
              </a:rPr>
              <a:t>22american+academy+of+financial+management%22+occupational+outlook&amp;hl=en&amp;ei=T9n7TPW8PIKsQPRnND2DQ&amp;sa=X&amp;oi=book_result&amp;ct=result&amp;redir_esc=y#v=onepage&amp;q</a:t>
            </a:r>
            <a:r>
              <a:rPr lang="en-US" sz="1400" dirty="0">
                <a:latin typeface="Roboto" pitchFamily="2" charset="0"/>
                <a:ea typeface="Roboto" pitchFamily="2" charset="0"/>
                <a:hlinkClick r:id="rId5"/>
              </a:rPr>
              <a:t>=%</a:t>
            </a:r>
            <a:r>
              <a:rPr lang="en-US" sz="1400" dirty="0" smtClean="0">
                <a:latin typeface="Roboto" pitchFamily="2" charset="0"/>
                <a:ea typeface="Roboto" pitchFamily="2" charset="0"/>
                <a:hlinkClick r:id="rId5"/>
              </a:rPr>
              <a:t>22american%20academy%20of%20financial%20management%22%20occupational%20outlook&amp;f=false</a:t>
            </a:r>
            <a:r>
              <a:rPr lang="en-US" sz="14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14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endParaRPr lang="en-US" sz="1400" dirty="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1400" dirty="0">
                <a:latin typeface="Roboto" pitchFamily="2" charset="0"/>
                <a:ea typeface="Roboto" pitchFamily="2" charset="0"/>
              </a:rPr>
              <a:t>Top Designations in the </a:t>
            </a:r>
            <a:r>
              <a:rPr lang="en-US" sz="1400" dirty="0" smtClean="0">
                <a:latin typeface="Roboto" pitchFamily="2" charset="0"/>
                <a:ea typeface="Roboto" pitchFamily="2" charset="0"/>
              </a:rPr>
              <a:t>USA in Forbes News </a:t>
            </a:r>
            <a:r>
              <a:rPr lang="en-US" sz="1400" dirty="0">
                <a:latin typeface="Roboto" pitchFamily="2" charset="0"/>
                <a:ea typeface="Roboto" pitchFamily="2" charset="0"/>
              </a:rPr>
              <a:t> (</a:t>
            </a:r>
            <a:r>
              <a:rPr lang="en-US" sz="1400" dirty="0" smtClean="0">
                <a:latin typeface="Roboto" pitchFamily="2" charset="0"/>
                <a:ea typeface="Roboto" pitchFamily="2" charset="0"/>
                <a:hlinkClick r:id="rId6"/>
              </a:rPr>
              <a:t>http</a:t>
            </a:r>
            <a:r>
              <a:rPr lang="en-US" sz="1400" dirty="0">
                <a:latin typeface="Roboto" pitchFamily="2" charset="0"/>
                <a:ea typeface="Roboto" pitchFamily="2" charset="0"/>
                <a:hlinkClick r:id="rId6"/>
              </a:rPr>
              <a:t>://www.forbes.com/sites/investor/2011/07/05/how-to-check-out-your-stock-broker/3</a:t>
            </a:r>
            <a:r>
              <a:rPr lang="en-US" sz="1400" dirty="0" smtClean="0">
                <a:latin typeface="Roboto" pitchFamily="2" charset="0"/>
                <a:ea typeface="Roboto" pitchFamily="2" charset="0"/>
                <a:hlinkClick r:id="rId6"/>
              </a:rPr>
              <a:t>/</a:t>
            </a:r>
            <a:r>
              <a:rPr lang="en-US" sz="14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r>
              <a:rPr lang="en-US" sz="1400" b="1" dirty="0" smtClean="0">
                <a:latin typeface="Roboto" pitchFamily="2" charset="0"/>
                <a:ea typeface="Roboto" pitchFamily="2" charset="0"/>
              </a:rPr>
              <a:t>AAFM India Tie-Up with BSE INDIA</a:t>
            </a:r>
            <a:r>
              <a:rPr lang="en-US" sz="1400" dirty="0" smtClean="0">
                <a:latin typeface="Roboto" pitchFamily="2" charset="0"/>
                <a:ea typeface="Roboto" pitchFamily="2" charset="0"/>
              </a:rPr>
              <a:t> for conducting Financial Literacy Programs all across India</a:t>
            </a:r>
          </a:p>
          <a:p>
            <a:pPr marL="438912" indent="-320040" eaLnBrk="1" fontAlgn="auto" hangingPunct="1">
              <a:spcBef>
                <a:spcPts val="0"/>
              </a:spcBef>
              <a:spcAft>
                <a:spcPts val="0"/>
              </a:spcAft>
              <a:buFont typeface="Wingdings 2"/>
              <a:buChar char=""/>
              <a:defRPr/>
            </a:pPr>
            <a:r>
              <a:rPr lang="en-US" sz="1400" dirty="0">
                <a:latin typeface="Roboto" pitchFamily="2" charset="0"/>
                <a:ea typeface="Roboto" pitchFamily="2" charset="0"/>
              </a:rPr>
              <a:t>CWM Designation Recognized in </a:t>
            </a:r>
            <a:r>
              <a:rPr lang="en-US" sz="1400" b="1" dirty="0">
                <a:latin typeface="Roboto" pitchFamily="2" charset="0"/>
                <a:ea typeface="Roboto" pitchFamily="2" charset="0"/>
              </a:rPr>
              <a:t>WiseAdvisor.com</a:t>
            </a:r>
            <a:r>
              <a:rPr lang="en-US" sz="1400" dirty="0">
                <a:latin typeface="Roboto" pitchFamily="2" charset="0"/>
                <a:ea typeface="Roboto" pitchFamily="2" charset="0"/>
              </a:rPr>
              <a:t> </a:t>
            </a:r>
            <a:r>
              <a:rPr lang="en-US" sz="1400" dirty="0" smtClean="0">
                <a:latin typeface="Roboto" pitchFamily="2" charset="0"/>
                <a:ea typeface="Roboto" pitchFamily="2" charset="0"/>
                <a:hlinkClick r:id="rId7"/>
              </a:rPr>
              <a:t>http</a:t>
            </a:r>
            <a:r>
              <a:rPr lang="en-US" sz="1400" dirty="0">
                <a:latin typeface="Roboto" pitchFamily="2" charset="0"/>
                <a:ea typeface="Roboto" pitchFamily="2" charset="0"/>
                <a:hlinkClick r:id="rId7"/>
              </a:rPr>
              <a:t>://www.wiseradvisor.com/designations-detail~id~45~des~chartered-wealth-manager-cwm.asp</a:t>
            </a:r>
            <a:endParaRPr lang="en-US" sz="1400" dirty="0">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dirty="0" smtClean="0">
                <a:solidFill>
                  <a:schemeClr val="accent1">
                    <a:satMod val="150000"/>
                  </a:schemeClr>
                </a:solidFill>
                <a:latin typeface="Roboto" pitchFamily="2" charset="0"/>
                <a:ea typeface="Roboto" pitchFamily="2" charset="0"/>
              </a:rPr>
              <a:t>AACSB Accreditation</a:t>
            </a:r>
            <a:endParaRPr lang="en-US" sz="4800" dirty="0">
              <a:solidFill>
                <a:schemeClr val="accent1">
                  <a:satMod val="150000"/>
                </a:schemeClr>
              </a:solidFill>
              <a:latin typeface="Roboto" pitchFamily="2" charset="0"/>
              <a:ea typeface="Roboto" pitchFamily="2" charset="0"/>
            </a:endParaRPr>
          </a:p>
        </p:txBody>
      </p:sp>
      <p:sp>
        <p:nvSpPr>
          <p:cNvPr id="19459" name="Content Placeholder 2"/>
          <p:cNvSpPr>
            <a:spLocks noGrp="1"/>
          </p:cNvSpPr>
          <p:nvPr>
            <p:ph idx="1"/>
          </p:nvPr>
        </p:nvSpPr>
        <p:spPr/>
        <p:txBody>
          <a:bodyPr/>
          <a:lstStyle/>
          <a:p>
            <a:pPr eaLnBrk="1" hangingPunct="1"/>
            <a:endParaRPr lang="en-US"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lgn="ctr" eaLnBrk="1" fontAlgn="auto" hangingPunct="1">
              <a:spcAft>
                <a:spcPts val="0"/>
              </a:spcAft>
              <a:defRPr/>
            </a:pPr>
            <a:r>
              <a:rPr lang="en-US" dirty="0" smtClean="0">
                <a:solidFill>
                  <a:schemeClr val="accent1">
                    <a:satMod val="150000"/>
                  </a:schemeClr>
                </a:solidFill>
                <a:latin typeface="Open Sans" pitchFamily="34" charset="0"/>
                <a:ea typeface="Open Sans" pitchFamily="34" charset="0"/>
                <a:cs typeface="Open Sans" pitchFamily="34" charset="0"/>
              </a:rPr>
              <a:t> AAFM</a:t>
            </a:r>
            <a:r>
              <a:rPr lang="en-US" baseline="30000" dirty="0" smtClean="0">
                <a:solidFill>
                  <a:srgbClr val="FFC000"/>
                </a:solidFill>
                <a:latin typeface="Open Sans" pitchFamily="34" charset="0"/>
                <a:ea typeface="Open Sans" pitchFamily="34" charset="0"/>
                <a:cs typeface="Open Sans" pitchFamily="34" charset="0"/>
              </a:rPr>
              <a:t>®</a:t>
            </a:r>
            <a:r>
              <a:rPr lang="en-US" dirty="0" smtClean="0">
                <a:solidFill>
                  <a:schemeClr val="accent1">
                    <a:satMod val="150000"/>
                  </a:schemeClr>
                </a:solidFill>
                <a:latin typeface="Open Sans" pitchFamily="34" charset="0"/>
                <a:ea typeface="Open Sans" pitchFamily="34" charset="0"/>
                <a:cs typeface="Open Sans" pitchFamily="34" charset="0"/>
              </a:rPr>
              <a:t> as a Global Body</a:t>
            </a:r>
            <a:endParaRPr lang="en-US" dirty="0">
              <a:solidFill>
                <a:schemeClr val="accent1">
                  <a:satMod val="150000"/>
                </a:schemeClr>
              </a:solidFill>
              <a:latin typeface="Open Sans" pitchFamily="34" charset="0"/>
              <a:ea typeface="Open Sans" pitchFamily="34" charset="0"/>
              <a:cs typeface="Open Sans" pitchFamily="34" charset="0"/>
            </a:endParaRPr>
          </a:p>
        </p:txBody>
      </p:sp>
      <p:sp>
        <p:nvSpPr>
          <p:cNvPr id="8" name="Content Placeholder 7"/>
          <p:cNvSpPr>
            <a:spLocks noGrp="1"/>
          </p:cNvSpPr>
          <p:nvPr>
            <p:ph idx="1"/>
          </p:nvPr>
        </p:nvSpPr>
        <p:spPr>
          <a:xfrm>
            <a:off x="457200" y="1774825"/>
            <a:ext cx="8229600" cy="4702175"/>
          </a:xfrm>
        </p:spPr>
        <p:txBody>
          <a:bodyPr rtlCol="0">
            <a:normAutofit fontScale="70000" lnSpcReduction="20000"/>
          </a:bodyPr>
          <a:lstStyle/>
          <a:p>
            <a:pPr marL="118872" indent="0" eaLnBrk="1" fontAlgn="auto" hangingPunct="1">
              <a:spcBef>
                <a:spcPts val="0"/>
              </a:spcBef>
              <a:spcAft>
                <a:spcPts val="0"/>
              </a:spcAft>
              <a:buFont typeface="Wingdings 2"/>
              <a:buNone/>
              <a:defRPr/>
            </a:pPr>
            <a:r>
              <a:rPr lang="en-US" b="1" dirty="0" smtClean="0">
                <a:latin typeface="Roboto" pitchFamily="2" charset="0"/>
                <a:ea typeface="Roboto" pitchFamily="2" charset="0"/>
              </a:rPr>
              <a:t>Credentials of the Institution</a:t>
            </a:r>
          </a:p>
          <a:p>
            <a:pPr marL="118872" indent="0" eaLnBrk="1" fontAlgn="auto" hangingPunct="1">
              <a:spcBef>
                <a:spcPts val="0"/>
              </a:spcBef>
              <a:spcAft>
                <a:spcPts val="0"/>
              </a:spcAft>
              <a:buFont typeface="Wingdings 2"/>
              <a:buNone/>
              <a:defRPr/>
            </a:pPr>
            <a:endParaRPr lang="en-US" b="1"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dirty="0" smtClean="0">
                <a:latin typeface="Roboto" pitchFamily="2" charset="0"/>
                <a:ea typeface="Roboto" pitchFamily="2" charset="0"/>
              </a:rPr>
              <a:t>Top 10 Designations by WSG</a:t>
            </a:r>
            <a:r>
              <a:rPr lang="en-US" dirty="0" smtClean="0">
                <a:latin typeface="Roboto" pitchFamily="2" charset="0"/>
                <a:ea typeface="Roboto" pitchFamily="2" charset="0"/>
                <a:hlinkClick r:id="rId2"/>
              </a:rPr>
              <a:t> </a:t>
            </a:r>
            <a:r>
              <a:rPr lang="en-US" b="1" dirty="0" smtClean="0">
                <a:latin typeface="Roboto" pitchFamily="2" charset="0"/>
                <a:ea typeface="Roboto" pitchFamily="2" charset="0"/>
              </a:rPr>
              <a:t>Include CWM® </a:t>
            </a:r>
            <a:r>
              <a:rPr lang="en-US" sz="1100" dirty="0" smtClean="0">
                <a:latin typeface="Roboto" pitchFamily="2" charset="0"/>
                <a:ea typeface="Roboto" pitchFamily="2" charset="0"/>
                <a:hlinkClick r:id="rId2"/>
              </a:rPr>
              <a:t>(http</a:t>
            </a:r>
            <a:r>
              <a:rPr lang="en-US" sz="1100" dirty="0">
                <a:latin typeface="Roboto" pitchFamily="2" charset="0"/>
                <a:ea typeface="Roboto" pitchFamily="2" charset="0"/>
                <a:hlinkClick r:id="rId2"/>
              </a:rPr>
              <a:t>://</a:t>
            </a:r>
            <a:r>
              <a:rPr lang="en-US" sz="1100" dirty="0" smtClean="0">
                <a:latin typeface="Roboto" pitchFamily="2" charset="0"/>
                <a:ea typeface="Roboto" pitchFamily="2" charset="0"/>
                <a:hlinkClick r:id="rId2"/>
              </a:rPr>
              <a:t>www.wallstreetglobe.com/news.html</a:t>
            </a:r>
            <a:r>
              <a:rPr lang="en-US" sz="1100" dirty="0" smtClean="0">
                <a:latin typeface="Roboto" pitchFamily="2" charset="0"/>
                <a:ea typeface="Roboto" pitchFamily="2" charset="0"/>
              </a:rPr>
              <a:t>)</a:t>
            </a:r>
            <a:endParaRPr lang="en-US" sz="1100" b="1"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b="1" dirty="0" smtClean="0">
                <a:latin typeface="Roboto" pitchFamily="2" charset="0"/>
                <a:ea typeface="Roboto" pitchFamily="2" charset="0"/>
              </a:rPr>
              <a:t>NOCA</a:t>
            </a:r>
            <a:r>
              <a:rPr lang="en-US" dirty="0" smtClean="0">
                <a:latin typeface="Roboto" pitchFamily="2" charset="0"/>
                <a:ea typeface="Roboto" pitchFamily="2" charset="0"/>
              </a:rPr>
              <a:t> ,National </a:t>
            </a:r>
            <a:r>
              <a:rPr lang="en-US" dirty="0">
                <a:latin typeface="Roboto" pitchFamily="2" charset="0"/>
                <a:ea typeface="Roboto" pitchFamily="2" charset="0"/>
              </a:rPr>
              <a:t>Organization for Competency Assurance </a:t>
            </a:r>
            <a:r>
              <a:rPr lang="en-US" dirty="0" smtClean="0">
                <a:latin typeface="Roboto" pitchFamily="2" charset="0"/>
                <a:ea typeface="Roboto" pitchFamily="2" charset="0"/>
              </a:rPr>
              <a:t>- </a:t>
            </a:r>
            <a:r>
              <a:rPr lang="en-US" b="1" dirty="0" smtClean="0">
                <a:latin typeface="Roboto" pitchFamily="2" charset="0"/>
                <a:ea typeface="Roboto" pitchFamily="2" charset="0"/>
              </a:rPr>
              <a:t>ICE </a:t>
            </a:r>
            <a:r>
              <a:rPr lang="en-US" dirty="0" smtClean="0">
                <a:latin typeface="Roboto" pitchFamily="2" charset="0"/>
                <a:ea typeface="Roboto" pitchFamily="2" charset="0"/>
              </a:rPr>
              <a:t>- </a:t>
            </a:r>
            <a:r>
              <a:rPr lang="en-US" dirty="0">
                <a:latin typeface="Roboto" pitchFamily="2" charset="0"/>
                <a:ea typeface="Roboto" pitchFamily="2" charset="0"/>
              </a:rPr>
              <a:t>AAFM - IBS International Board of Standards is a: Certifying </a:t>
            </a:r>
            <a:r>
              <a:rPr lang="en-US" dirty="0" smtClean="0">
                <a:latin typeface="Roboto" pitchFamily="2" charset="0"/>
                <a:ea typeface="Roboto" pitchFamily="2" charset="0"/>
              </a:rPr>
              <a:t>Organizational Member </a:t>
            </a:r>
            <a:r>
              <a:rPr lang="en-US" sz="900" dirty="0" smtClean="0">
                <a:latin typeface="Roboto" pitchFamily="2" charset="0"/>
                <a:ea typeface="Roboto" pitchFamily="2" charset="0"/>
              </a:rPr>
              <a:t>(</a:t>
            </a:r>
            <a:r>
              <a:rPr lang="en-US" sz="900" dirty="0" smtClean="0">
                <a:latin typeface="Roboto" pitchFamily="2" charset="0"/>
                <a:ea typeface="Roboto" pitchFamily="2" charset="0"/>
                <a:hlinkClick r:id="rId3"/>
              </a:rPr>
              <a:t>http</a:t>
            </a:r>
            <a:r>
              <a:rPr lang="en-US" sz="900" dirty="0">
                <a:latin typeface="Roboto" pitchFamily="2" charset="0"/>
                <a:ea typeface="Roboto" pitchFamily="2" charset="0"/>
                <a:hlinkClick r:id="rId3"/>
              </a:rPr>
              <a:t>://</a:t>
            </a:r>
            <a:r>
              <a:rPr lang="en-US" sz="900" dirty="0" smtClean="0">
                <a:latin typeface="Roboto" pitchFamily="2" charset="0"/>
                <a:ea typeface="Roboto" pitchFamily="2" charset="0"/>
                <a:hlinkClick r:id="rId3"/>
              </a:rPr>
              <a:t>www.credentialingexcellence.org/GeneralCertificationInfomation/MemberOrganizations/ICEOrganizationalMembers/tabid/68/Default.aspx</a:t>
            </a:r>
            <a:r>
              <a:rPr lang="en-US" sz="9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9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b="1" dirty="0" smtClean="0">
                <a:latin typeface="Roboto" pitchFamily="2" charset="0"/>
                <a:ea typeface="Roboto" pitchFamily="2" charset="0"/>
              </a:rPr>
              <a:t>Middle East Presence</a:t>
            </a:r>
            <a:r>
              <a:rPr lang="en-US" dirty="0" smtClean="0">
                <a:latin typeface="Roboto" pitchFamily="2" charset="0"/>
                <a:ea typeface="Roboto" pitchFamily="2" charset="0"/>
              </a:rPr>
              <a:t> - AABFS </a:t>
            </a:r>
            <a:r>
              <a:rPr lang="en-US" dirty="0">
                <a:latin typeface="Roboto" pitchFamily="2" charset="0"/>
                <a:ea typeface="Roboto" pitchFamily="2" charset="0"/>
              </a:rPr>
              <a:t>Arab Academy of Banking and Financial Sciences </a:t>
            </a:r>
            <a:r>
              <a:rPr lang="en-US" sz="900" dirty="0" smtClean="0">
                <a:latin typeface="Roboto" pitchFamily="2" charset="0"/>
                <a:ea typeface="Roboto" pitchFamily="2" charset="0"/>
              </a:rPr>
              <a:t>(</a:t>
            </a:r>
            <a:r>
              <a:rPr lang="en-US" sz="900" dirty="0" smtClean="0">
                <a:latin typeface="Roboto" pitchFamily="2" charset="0"/>
                <a:ea typeface="Roboto" pitchFamily="2" charset="0"/>
                <a:hlinkClick r:id="rId4"/>
              </a:rPr>
              <a:t>http</a:t>
            </a:r>
            <a:r>
              <a:rPr lang="en-US" sz="900" dirty="0">
                <a:latin typeface="Roboto" pitchFamily="2" charset="0"/>
                <a:ea typeface="Roboto" pitchFamily="2" charset="0"/>
                <a:hlinkClick r:id="rId4"/>
              </a:rPr>
              <a:t>://web.archive.org/web/20100204225548/http://</a:t>
            </a:r>
            <a:r>
              <a:rPr lang="en-US" sz="900" dirty="0" smtClean="0">
                <a:latin typeface="Roboto" pitchFamily="2" charset="0"/>
                <a:ea typeface="Roboto" pitchFamily="2" charset="0"/>
                <a:hlinkClick r:id="rId4"/>
              </a:rPr>
              <a:t>www.aabfs.org/English/EnShowNews.asp?NewsID=749</a:t>
            </a:r>
            <a:r>
              <a:rPr lang="en-US" sz="9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9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dirty="0">
                <a:latin typeface="Roboto" pitchFamily="2" charset="0"/>
                <a:ea typeface="Roboto" pitchFamily="2" charset="0"/>
              </a:rPr>
              <a:t>Financial Planning Standards </a:t>
            </a:r>
            <a:r>
              <a:rPr lang="en-US" dirty="0" smtClean="0">
                <a:latin typeface="Roboto" pitchFamily="2" charset="0"/>
                <a:ea typeface="Roboto" pitchFamily="2" charset="0"/>
              </a:rPr>
              <a:t>Council</a:t>
            </a:r>
            <a:r>
              <a:rPr lang="en-US" u="sng" dirty="0" smtClean="0">
                <a:latin typeface="Roboto" pitchFamily="2" charset="0"/>
                <a:ea typeface="Roboto" pitchFamily="2" charset="0"/>
              </a:rPr>
              <a:t> </a:t>
            </a:r>
            <a:r>
              <a:rPr lang="en-US" dirty="0" smtClean="0">
                <a:latin typeface="Roboto" pitchFamily="2" charset="0"/>
                <a:ea typeface="Roboto" pitchFamily="2" charset="0"/>
              </a:rPr>
              <a:t>(</a:t>
            </a:r>
            <a:r>
              <a:rPr lang="en-US" b="1" dirty="0" smtClean="0">
                <a:latin typeface="Roboto" pitchFamily="2" charset="0"/>
                <a:ea typeface="Roboto" pitchFamily="2" charset="0"/>
              </a:rPr>
              <a:t>CFP Board of Canada</a:t>
            </a:r>
            <a:r>
              <a:rPr lang="en-US" dirty="0" smtClean="0">
                <a:latin typeface="Roboto" pitchFamily="2" charset="0"/>
                <a:ea typeface="Roboto" pitchFamily="2" charset="0"/>
              </a:rPr>
              <a:t>) recognizes CWM® for CE Points</a:t>
            </a:r>
            <a:r>
              <a:rPr lang="en-US" sz="900" u="sng" dirty="0" smtClean="0">
                <a:latin typeface="Roboto" pitchFamily="2" charset="0"/>
                <a:ea typeface="Roboto" pitchFamily="2" charset="0"/>
              </a:rPr>
              <a:t> (</a:t>
            </a:r>
            <a:r>
              <a:rPr lang="en-US" sz="900" dirty="0">
                <a:latin typeface="Roboto" pitchFamily="2" charset="0"/>
                <a:ea typeface="Roboto" pitchFamily="2" charset="0"/>
                <a:hlinkClick r:id="rId5"/>
              </a:rPr>
              <a:t>https://</a:t>
            </a:r>
            <a:r>
              <a:rPr lang="en-US" sz="900" dirty="0" smtClean="0">
                <a:latin typeface="Roboto" pitchFamily="2" charset="0"/>
                <a:ea typeface="Roboto" pitchFamily="2" charset="0"/>
                <a:hlinkClick r:id="rId5"/>
              </a:rPr>
              <a:t>www.fpsc.ca/ce-course-providers</a:t>
            </a:r>
            <a:r>
              <a:rPr lang="en-US" sz="9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9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3500" dirty="0">
                <a:latin typeface="Roboto" pitchFamily="2" charset="0"/>
                <a:ea typeface="Roboto" pitchFamily="2" charset="0"/>
              </a:rPr>
              <a:t>ANSI </a:t>
            </a:r>
            <a:r>
              <a:rPr lang="en-US" sz="3500" b="1" dirty="0">
                <a:latin typeface="Roboto" pitchFamily="2" charset="0"/>
                <a:ea typeface="Roboto" pitchFamily="2" charset="0"/>
              </a:rPr>
              <a:t>American National Standards Institute </a:t>
            </a:r>
            <a:r>
              <a:rPr lang="en-US" sz="3500" dirty="0">
                <a:latin typeface="Roboto" pitchFamily="2" charset="0"/>
                <a:ea typeface="Roboto" pitchFamily="2" charset="0"/>
              </a:rPr>
              <a:t>- AAFM IBS International Board of Standards is a: Prof. </a:t>
            </a:r>
            <a:r>
              <a:rPr lang="en-US" sz="3500" dirty="0" smtClean="0">
                <a:latin typeface="Roboto" pitchFamily="2" charset="0"/>
                <a:ea typeface="Roboto" pitchFamily="2" charset="0"/>
              </a:rPr>
              <a:t>Member </a:t>
            </a:r>
            <a:r>
              <a:rPr lang="en-US" sz="900" dirty="0" smtClean="0">
                <a:latin typeface="Roboto" pitchFamily="2" charset="0"/>
                <a:ea typeface="Roboto" pitchFamily="2" charset="0"/>
                <a:hlinkClick r:id="rId6"/>
              </a:rPr>
              <a:t>(https</a:t>
            </a:r>
            <a:r>
              <a:rPr lang="en-US" sz="900" dirty="0">
                <a:latin typeface="Roboto" pitchFamily="2" charset="0"/>
                <a:ea typeface="Roboto" pitchFamily="2" charset="0"/>
                <a:hlinkClick r:id="rId6"/>
              </a:rPr>
              <a:t>://</a:t>
            </a:r>
            <a:r>
              <a:rPr lang="en-US" sz="900" dirty="0" smtClean="0">
                <a:latin typeface="Roboto" pitchFamily="2" charset="0"/>
                <a:ea typeface="Roboto" pitchFamily="2" charset="0"/>
                <a:hlinkClick r:id="rId6"/>
              </a:rPr>
              <a:t>eseries.ansi.org/Source/directory/Search.cfm</a:t>
            </a:r>
            <a:r>
              <a:rPr lang="en-US" sz="900" dirty="0" smtClean="0">
                <a:latin typeface="Roboto" pitchFamily="2" charset="0"/>
                <a:ea typeface="Roboto" pitchFamily="2" charset="0"/>
              </a:rPr>
              <a:t>)</a:t>
            </a:r>
          </a:p>
          <a:p>
            <a:pPr marL="438912" indent="-320040" eaLnBrk="1" fontAlgn="auto" hangingPunct="1">
              <a:spcBef>
                <a:spcPts val="0"/>
              </a:spcBef>
              <a:spcAft>
                <a:spcPts val="0"/>
              </a:spcAft>
              <a:buFont typeface="Wingdings 2"/>
              <a:buChar char=""/>
              <a:defRPr/>
            </a:pPr>
            <a:endParaRPr lang="en-US" sz="900" baseline="-25000" dirty="0" smtClean="0">
              <a:latin typeface="Roboto" pitchFamily="2" charset="0"/>
              <a:ea typeface="Roboto" pitchFamily="2" charset="0"/>
            </a:endParaRPr>
          </a:p>
          <a:p>
            <a:pPr marL="438912" indent="-320040" eaLnBrk="1" fontAlgn="auto" hangingPunct="1">
              <a:spcBef>
                <a:spcPts val="0"/>
              </a:spcBef>
              <a:spcAft>
                <a:spcPts val="0"/>
              </a:spcAft>
              <a:buFont typeface="Wingdings 2"/>
              <a:buChar char=""/>
              <a:defRPr/>
            </a:pPr>
            <a:r>
              <a:rPr lang="en-US" sz="4100" b="1" dirty="0" smtClean="0">
                <a:solidFill>
                  <a:srgbClr val="FFC000"/>
                </a:solidFill>
                <a:latin typeface="Roboto" pitchFamily="2" charset="0"/>
                <a:ea typeface="Roboto" pitchFamily="2" charset="0"/>
              </a:rPr>
              <a:t>Many More Accreditations and Credential…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51062"/>
          </a:xfrm>
        </p:spPr>
        <p:txBody>
          <a:bodyPr>
            <a:normAutofit/>
          </a:bodyPr>
          <a:lstStyle/>
          <a:p>
            <a:pPr algn="ctr" eaLnBrk="1" fontAlgn="auto" hangingPunct="1">
              <a:spcAft>
                <a:spcPts val="0"/>
              </a:spcAft>
              <a:defRPr/>
            </a:pPr>
            <a:r>
              <a:rPr lang="en-US" sz="6600" dirty="0" smtClean="0">
                <a:solidFill>
                  <a:schemeClr val="accent1">
                    <a:satMod val="150000"/>
                  </a:schemeClr>
                </a:solidFill>
                <a:latin typeface="Roboto" pitchFamily="2" charset="0"/>
                <a:ea typeface="Roboto" pitchFamily="2" charset="0"/>
              </a:rPr>
              <a:t>Global Presence</a:t>
            </a:r>
            <a:endParaRPr lang="en-US" sz="6600" dirty="0">
              <a:solidFill>
                <a:schemeClr val="accent1">
                  <a:satMod val="150000"/>
                </a:schemeClr>
              </a:solidFill>
              <a:latin typeface="Roboto" pitchFamily="2" charset="0"/>
              <a:ea typeface="Roboto" pitchFamily="2" charset="0"/>
            </a:endParaRPr>
          </a:p>
        </p:txBody>
      </p:sp>
      <p:pic>
        <p:nvPicPr>
          <p:cNvPr id="2150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895600"/>
            <a:ext cx="3581400" cy="2362200"/>
          </a:xfrm>
        </p:spPr>
      </p:pic>
      <p:graphicFrame>
        <p:nvGraphicFramePr>
          <p:cNvPr id="21508" name="Content Placeholder 8"/>
          <p:cNvGraphicFramePr>
            <a:graphicFrameLocks noGrp="1"/>
          </p:cNvGraphicFramePr>
          <p:nvPr>
            <p:ph sz="half" idx="2"/>
          </p:nvPr>
        </p:nvGraphicFramePr>
        <p:xfrm>
          <a:off x="4216400" y="1722438"/>
          <a:ext cx="4521200" cy="4725987"/>
        </p:xfrm>
        <a:graphic>
          <a:graphicData uri="http://schemas.openxmlformats.org/presentationml/2006/ole">
            <mc:AlternateContent xmlns:mc="http://schemas.openxmlformats.org/markup-compatibility/2006">
              <mc:Choice xmlns:v="urn:schemas-microsoft-com:vml" Requires="v">
                <p:oleObj spid="_x0000_s21562" r:id="rId4" imgW="4517528" imgH="4724809" progId="Excel.Chart.8">
                  <p:embed/>
                </p:oleObj>
              </mc:Choice>
              <mc:Fallback>
                <p:oleObj r:id="rId4" imgW="4517528" imgH="4724809" progId="Excel.Chart.8">
                  <p:embed/>
                  <p:pic>
                    <p:nvPicPr>
                      <p:cNvPr id="0" name="Content Placeholder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00" y="1722438"/>
                        <a:ext cx="45212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533400" y="1752600"/>
            <a:ext cx="3276600" cy="892552"/>
          </a:xfrm>
          <a:prstGeom prst="rect">
            <a:avLst/>
          </a:prstGeom>
          <a:noFill/>
        </p:spPr>
        <p:txBody>
          <a:bodyPr wrap="square" rtlCol="0">
            <a:spAutoFit/>
          </a:bodyPr>
          <a:lstStyle/>
          <a:p>
            <a:r>
              <a:rPr lang="en-IN" sz="2600" b="1" dirty="0" smtClean="0">
                <a:solidFill>
                  <a:schemeClr val="accent5">
                    <a:lumMod val="75000"/>
                  </a:schemeClr>
                </a:solidFill>
                <a:latin typeface="Roboto" pitchFamily="2" charset="0"/>
                <a:ea typeface="Roboto" pitchFamily="2" charset="0"/>
              </a:rPr>
              <a:t>50,000+ </a:t>
            </a:r>
            <a:r>
              <a:rPr lang="en-IN" sz="2600" b="1" dirty="0" err="1" smtClean="0">
                <a:solidFill>
                  <a:schemeClr val="accent5">
                    <a:lumMod val="75000"/>
                  </a:schemeClr>
                </a:solidFill>
                <a:latin typeface="Roboto" pitchFamily="2" charset="0"/>
                <a:ea typeface="Roboto" pitchFamily="2" charset="0"/>
              </a:rPr>
              <a:t>Certificants</a:t>
            </a:r>
            <a:r>
              <a:rPr lang="en-IN" sz="2600" b="1" dirty="0" smtClean="0">
                <a:solidFill>
                  <a:schemeClr val="accent5">
                    <a:lumMod val="75000"/>
                  </a:schemeClr>
                </a:solidFill>
                <a:latin typeface="Roboto" pitchFamily="2" charset="0"/>
                <a:ea typeface="Roboto" pitchFamily="2" charset="0"/>
              </a:rPr>
              <a:t> across the Globe</a:t>
            </a:r>
            <a:endParaRPr lang="en-IN" sz="2600" b="1" dirty="0">
              <a:solidFill>
                <a:schemeClr val="accent5">
                  <a:lumMod val="75000"/>
                </a:schemeClr>
              </a:solidFill>
              <a:latin typeface="Roboto" pitchFamily="2" charset="0"/>
              <a:ea typeface="Roboto" pitchFamily="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2053</TotalTime>
  <Words>2234</Words>
  <Application>Microsoft Office PowerPoint</Application>
  <PresentationFormat>On-screen Show (4:3)</PresentationFormat>
  <Paragraphs>443</Paragraphs>
  <Slides>36</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Module</vt:lpstr>
      <vt:lpstr>Microsoft Excel Chart</vt:lpstr>
      <vt:lpstr>PowerPoint Presentation</vt:lpstr>
      <vt:lpstr>PowerPoint Presentation</vt:lpstr>
      <vt:lpstr>Agenda</vt:lpstr>
      <vt:lpstr>Flow of the Presentation</vt:lpstr>
      <vt:lpstr> AAFM® as a Global Body</vt:lpstr>
      <vt:lpstr> AAFM® as a Global Body</vt:lpstr>
      <vt:lpstr>AACSB Accreditation</vt:lpstr>
      <vt:lpstr> AAFM® as a Global Body</vt:lpstr>
      <vt:lpstr>Global Presence</vt:lpstr>
      <vt:lpstr>AAFM @ Asian Financial Industry</vt:lpstr>
      <vt:lpstr>AAFM @ China Financial Industry</vt:lpstr>
      <vt:lpstr>AAFM® @ Indian Financial Industry</vt:lpstr>
      <vt:lpstr>AAFM CORPORATE MEMBERS</vt:lpstr>
      <vt:lpstr>Flow of the Presentation</vt:lpstr>
      <vt:lpstr>CHARTERED WEALTH MANAGER®    (CWM®)</vt:lpstr>
      <vt:lpstr>PowerPoint Presentation</vt:lpstr>
      <vt:lpstr>About CWM® Credentials</vt:lpstr>
      <vt:lpstr>About CWM® Credential</vt:lpstr>
      <vt:lpstr>Make a Mark with CWM®</vt:lpstr>
      <vt:lpstr>The CWM® –  Impact on Compensation*</vt:lpstr>
      <vt:lpstr>Employers Respect the Value of CWM® Certification</vt:lpstr>
      <vt:lpstr>Curriculum of CWM® Certification</vt:lpstr>
      <vt:lpstr>Key Learnings</vt:lpstr>
      <vt:lpstr>Key Highlights of CWM® </vt:lpstr>
      <vt:lpstr>Scenario of Wealth Management In India</vt:lpstr>
      <vt:lpstr>Scenario of Wealth Management In India</vt:lpstr>
      <vt:lpstr>About CWM® Examination</vt:lpstr>
      <vt:lpstr>CWM® Exam</vt:lpstr>
      <vt:lpstr> Popular Prep Tips from Exam Takers </vt:lpstr>
      <vt:lpstr>Flow of the Presentation</vt:lpstr>
      <vt:lpstr>AAFM India Board Fee**</vt:lpstr>
      <vt:lpstr>Flow of the Presentation</vt:lpstr>
      <vt:lpstr>Mode of Registration for CWM®</vt:lpstr>
      <vt:lpstr>How to Register?</vt:lpstr>
      <vt:lpstr>AAFM Key Members</vt:lpstr>
      <vt:lpstr>GET WEALTH MANAGEMENT’S HIGHEST DESIGNATION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Road Map for AAFMI &amp; ICICI</dc:title>
  <dc:creator>PHOENIX</dc:creator>
  <cp:lastModifiedBy>Dhruv Jain</cp:lastModifiedBy>
  <cp:revision>290</cp:revision>
  <dcterms:created xsi:type="dcterms:W3CDTF">2006-08-16T00:00:00Z</dcterms:created>
  <dcterms:modified xsi:type="dcterms:W3CDTF">2014-07-21T10:03:57Z</dcterms:modified>
</cp:coreProperties>
</file>